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0" r:id="rId3"/>
    <p:sldId id="267" r:id="rId4"/>
    <p:sldId id="357" r:id="rId5"/>
    <p:sldId id="478" r:id="rId6"/>
    <p:sldId id="485" r:id="rId7"/>
    <p:sldId id="483" r:id="rId8"/>
    <p:sldId id="484" r:id="rId9"/>
    <p:sldId id="493" r:id="rId10"/>
    <p:sldId id="497" r:id="rId11"/>
    <p:sldId id="498" r:id="rId12"/>
    <p:sldId id="494" r:id="rId13"/>
    <p:sldId id="495" r:id="rId14"/>
    <p:sldId id="496" r:id="rId15"/>
    <p:sldId id="482" r:id="rId16"/>
    <p:sldId id="456" r:id="rId17"/>
    <p:sldId id="312" r:id="rId18"/>
    <p:sldId id="451" r:id="rId19"/>
    <p:sldId id="457" r:id="rId20"/>
    <p:sldId id="452" r:id="rId21"/>
    <p:sldId id="453" r:id="rId22"/>
    <p:sldId id="480" r:id="rId23"/>
    <p:sldId id="481" r:id="rId24"/>
    <p:sldId id="455" r:id="rId25"/>
    <p:sldId id="479" r:id="rId26"/>
    <p:sldId id="266" r:id="rId27"/>
    <p:sldId id="454" r:id="rId28"/>
    <p:sldId id="458" r:id="rId29"/>
    <p:sldId id="459" r:id="rId30"/>
    <p:sldId id="46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D2F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4" autoAdjust="0"/>
    <p:restoredTop sz="95782" autoAdjust="0"/>
  </p:normalViewPr>
  <p:slideViewPr>
    <p:cSldViewPr>
      <p:cViewPr varScale="1">
        <p:scale>
          <a:sx n="110" d="100"/>
          <a:sy n="110" d="100"/>
        </p:scale>
        <p:origin x="20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2652F-74F8-4B65-9946-65B23AB88CA2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A9975-B017-416C-8AD0-7EB9D3AFC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378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68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378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5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378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57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378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72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378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33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9975-B017-416C-8AD0-7EB9D3AFC5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588" y="2924850"/>
            <a:ext cx="8072584" cy="103652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589" y="3961374"/>
            <a:ext cx="8072583" cy="1005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50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4" name="Picture 3" descr="UAB_WORDMARK_white_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4" y="350110"/>
            <a:ext cx="3866633" cy="88108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201F1C-3C66-304E-BC68-67F25318C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48" y="331060"/>
            <a:ext cx="3437958" cy="8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25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48"/>
            <a:ext cx="8229600" cy="11335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834"/>
            <a:ext cx="8229600" cy="455886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Calibri"/>
                <a:cs typeface="Calibri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Calibri"/>
                <a:cs typeface="Calibri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Calibri"/>
                <a:cs typeface="Calibri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Calibri"/>
                <a:cs typeface="Calibri"/>
              </a:defRPr>
            </a:lvl4pPr>
            <a:lvl5pPr marL="1598613" indent="-282575">
              <a:defRPr b="0" i="0">
                <a:latin typeface="Avenir"/>
                <a:cs typeface="Aveni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UAB_WORD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29" y="6132348"/>
            <a:ext cx="2265594" cy="4304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8F963-B749-9342-B2E0-23369EA30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7" y="6070279"/>
            <a:ext cx="1872923" cy="4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25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48"/>
            <a:ext cx="8229600" cy="11335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UAB_WORD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29" y="6132348"/>
            <a:ext cx="2265594" cy="4304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0EADA4-23F9-FA47-8A2A-937CDD461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7" y="6070279"/>
            <a:ext cx="1872923" cy="4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 l="25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27689-DBCA-4766-8B4E-2F8FB7DB1E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CE290-88F8-4784-97E6-E7C4114F6C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40661F-A733-464A-B177-44AD300F71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7" y="6070279"/>
            <a:ext cx="1872923" cy="4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1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bing.com/images/search?q=solitaire+device&amp;view=detailv2&amp;&amp;id=705832871BF1E2F46F1EF8ECEFE235D09A9D5856&amp;selectedIndex=2&amp;ccid=d7dQCH00&amp;simid=608036180292536174&amp;thid=OIP.M77b750087d34d0666eae931857044f98o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solitaire+device+clot&amp;view=detailv2&amp;&amp;id=37474A7E3646D14464E25E5226FC676F651E090D&amp;selectedIndex=40&amp;ccid=/1T43i0I&amp;simid=608046415194227384&amp;thid=OIP.Mff54f8de2d087b9aa85abe5f3c584923o0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bing.com/images/search?q=stentreiver&amp;view=detailv2&amp;&amp;id=7779458714A54FF00B28DF84363631E3CF5A2E5B&amp;selectedIndex=5&amp;ccid=5IfGE4Cu&amp;simid=608012446298933726&amp;thid=OIP.Me487c61380ae98b8b99e9090ea938ee0o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62A2-4AFD-C242-9058-E8CF306F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88" y="2386876"/>
            <a:ext cx="8072584" cy="1036524"/>
          </a:xfrm>
        </p:spPr>
        <p:txBody>
          <a:bodyPr/>
          <a:lstStyle/>
          <a:p>
            <a:r>
              <a:rPr lang="en-US" dirty="0"/>
              <a:t>Severity-Based Stroke Triage:</a:t>
            </a:r>
            <a:br>
              <a:rPr lang="en-US" dirty="0"/>
            </a:br>
            <a:r>
              <a:rPr lang="en-US" dirty="0"/>
              <a:t>Key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700E3-5B3A-EF4B-86B1-28CE553C3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Toby Gropen, MD, FAHA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Director, UAB Comprehensive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Neurovascular and Stroke Center</a:t>
            </a:r>
          </a:p>
        </p:txBody>
      </p:sp>
    </p:spTree>
    <p:extLst>
      <p:ext uri="{BB962C8B-B14F-4D97-AF65-F5344CB8AC3E}">
        <p14:creationId xmlns:p14="http://schemas.microsoft.com/office/powerpoint/2010/main" val="200880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AC84A-6413-0143-8F94-3E4D03F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01"/>
            <a:ext cx="8229600" cy="1133590"/>
          </a:xfrm>
        </p:spPr>
        <p:txBody>
          <a:bodyPr/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2: Severity-Based Stroke Triage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CE3828-9535-404C-9AEF-17ACC052CCB7}"/>
              </a:ext>
            </a:extLst>
          </p:cNvPr>
          <p:cNvGrpSpPr/>
          <p:nvPr/>
        </p:nvGrpSpPr>
        <p:grpSpPr>
          <a:xfrm>
            <a:off x="3987417" y="1294403"/>
            <a:ext cx="4498498" cy="1207316"/>
            <a:chOff x="3654902" y="997162"/>
            <a:chExt cx="4498498" cy="12073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9C9D6-F208-F24C-B8D9-CA60B158B7F6}"/>
                </a:ext>
              </a:extLst>
            </p:cNvPr>
            <p:cNvSpPr txBox="1"/>
            <p:nvPr/>
          </p:nvSpPr>
          <p:spPr>
            <a:xfrm>
              <a:off x="5865841" y="120253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651ECBC-CA48-6845-A71C-5786E4FEB6A0}"/>
                </a:ext>
              </a:extLst>
            </p:cNvPr>
            <p:cNvSpPr/>
            <p:nvPr/>
          </p:nvSpPr>
          <p:spPr>
            <a:xfrm>
              <a:off x="6523926" y="1084724"/>
              <a:ext cx="1629474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Standard Triage</a:t>
              </a:r>
            </a:p>
          </p:txBody>
        </p:sp>
        <p:sp>
          <p:nvSpPr>
            <p:cNvPr id="22" name="Left-Right Arrow Callout 21">
              <a:extLst>
                <a:ext uri="{FF2B5EF4-FFF2-40B4-BE49-F238E27FC236}">
                  <a16:creationId xmlns:a16="http://schemas.microsoft.com/office/drawing/2014/main" id="{A7F7EE52-A06B-A540-99E9-CBA19DD36187}"/>
                </a:ext>
              </a:extLst>
            </p:cNvPr>
            <p:cNvSpPr/>
            <p:nvPr/>
          </p:nvSpPr>
          <p:spPr>
            <a:xfrm>
              <a:off x="3654902" y="997162"/>
              <a:ext cx="2873542" cy="1207316"/>
            </a:xfrm>
            <a:prstGeom prst="leftRightArrowCallout">
              <a:avLst>
                <a:gd name="adj1" fmla="val 12737"/>
                <a:gd name="adj2" fmla="val 25000"/>
                <a:gd name="adj3" fmla="val 21393"/>
                <a:gd name="adj4" fmla="val 5558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AVPU = A or V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Severe Stroke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Time LKW &lt; 24 </a:t>
              </a:r>
              <a:r>
                <a:rPr lang="en-US" sz="1400" dirty="0" err="1">
                  <a:solidFill>
                    <a:schemeClr val="tx1"/>
                  </a:solidFill>
                </a:rPr>
                <a:t>hrs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F9D6A-CD81-BD4F-9F76-9DCFBD7511C2}"/>
              </a:ext>
            </a:extLst>
          </p:cNvPr>
          <p:cNvSpPr txBox="1"/>
          <p:nvPr/>
        </p:nvSpPr>
        <p:spPr>
          <a:xfrm>
            <a:off x="4098280" y="925071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EMS Evaluation and Triage</a:t>
            </a:r>
          </a:p>
        </p:txBody>
      </p:sp>
    </p:spTree>
    <p:extLst>
      <p:ext uri="{BB962C8B-B14F-4D97-AF65-F5344CB8AC3E}">
        <p14:creationId xmlns:p14="http://schemas.microsoft.com/office/powerpoint/2010/main" val="68991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AC84A-6413-0143-8F94-3E4D03F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01"/>
            <a:ext cx="8229600" cy="1133590"/>
          </a:xfrm>
        </p:spPr>
        <p:txBody>
          <a:bodyPr/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2: Severity-Based Stroke Triage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CE3828-9535-404C-9AEF-17ACC052CCB7}"/>
              </a:ext>
            </a:extLst>
          </p:cNvPr>
          <p:cNvGrpSpPr/>
          <p:nvPr/>
        </p:nvGrpSpPr>
        <p:grpSpPr>
          <a:xfrm>
            <a:off x="2313715" y="1294403"/>
            <a:ext cx="6172200" cy="1207316"/>
            <a:chOff x="1981200" y="997162"/>
            <a:chExt cx="6172200" cy="12073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9C9D6-F208-F24C-B8D9-CA60B158B7F6}"/>
                </a:ext>
              </a:extLst>
            </p:cNvPr>
            <p:cNvSpPr txBox="1"/>
            <p:nvPr/>
          </p:nvSpPr>
          <p:spPr>
            <a:xfrm>
              <a:off x="5865841" y="120253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880BFE-0A7A-4D4A-AA8D-384D802E6F38}"/>
                </a:ext>
              </a:extLst>
            </p:cNvPr>
            <p:cNvSpPr txBox="1"/>
            <p:nvPr/>
          </p:nvSpPr>
          <p:spPr>
            <a:xfrm>
              <a:off x="3860144" y="120253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651ECBC-CA48-6845-A71C-5786E4FEB6A0}"/>
                </a:ext>
              </a:extLst>
            </p:cNvPr>
            <p:cNvSpPr/>
            <p:nvPr/>
          </p:nvSpPr>
          <p:spPr>
            <a:xfrm>
              <a:off x="6523926" y="1084724"/>
              <a:ext cx="1629474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Standard Triage</a:t>
              </a:r>
            </a:p>
          </p:txBody>
        </p:sp>
        <p:sp>
          <p:nvSpPr>
            <p:cNvPr id="22" name="Left-Right Arrow Callout 21">
              <a:extLst>
                <a:ext uri="{FF2B5EF4-FFF2-40B4-BE49-F238E27FC236}">
                  <a16:creationId xmlns:a16="http://schemas.microsoft.com/office/drawing/2014/main" id="{A7F7EE52-A06B-A540-99E9-CBA19DD36187}"/>
                </a:ext>
              </a:extLst>
            </p:cNvPr>
            <p:cNvSpPr/>
            <p:nvPr/>
          </p:nvSpPr>
          <p:spPr>
            <a:xfrm>
              <a:off x="3654902" y="997162"/>
              <a:ext cx="2873542" cy="1207316"/>
            </a:xfrm>
            <a:prstGeom prst="leftRightArrowCallout">
              <a:avLst>
                <a:gd name="adj1" fmla="val 12737"/>
                <a:gd name="adj2" fmla="val 25000"/>
                <a:gd name="adj3" fmla="val 21393"/>
                <a:gd name="adj4" fmla="val 5558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AVPU = A or V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Severe Stroke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Time LKW &lt; 24 </a:t>
              </a:r>
              <a:r>
                <a:rPr lang="en-US" sz="1400" dirty="0" err="1">
                  <a:solidFill>
                    <a:schemeClr val="tx1"/>
                  </a:solidFill>
                </a:rPr>
                <a:t>hrs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D029990-CAA4-0B47-8E14-3444E7E740C8}"/>
                </a:ext>
              </a:extLst>
            </p:cNvPr>
            <p:cNvSpPr/>
            <p:nvPr/>
          </p:nvSpPr>
          <p:spPr>
            <a:xfrm>
              <a:off x="1981200" y="1074359"/>
              <a:ext cx="1673701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Severity Based Stroke Triage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F9D6A-CD81-BD4F-9F76-9DCFBD7511C2}"/>
              </a:ext>
            </a:extLst>
          </p:cNvPr>
          <p:cNvSpPr txBox="1"/>
          <p:nvPr/>
        </p:nvSpPr>
        <p:spPr>
          <a:xfrm>
            <a:off x="4098280" y="925071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EMS Evaluation and Triage</a:t>
            </a:r>
          </a:p>
        </p:txBody>
      </p:sp>
    </p:spTree>
    <p:extLst>
      <p:ext uri="{BB962C8B-B14F-4D97-AF65-F5344CB8AC3E}">
        <p14:creationId xmlns:p14="http://schemas.microsoft.com/office/powerpoint/2010/main" val="42435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AC84A-6413-0143-8F94-3E4D03F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01"/>
            <a:ext cx="8229600" cy="1133590"/>
          </a:xfrm>
        </p:spPr>
        <p:txBody>
          <a:bodyPr/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2: Severity-Based Stroke Triage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CE3828-9535-404C-9AEF-17ACC052CCB7}"/>
              </a:ext>
            </a:extLst>
          </p:cNvPr>
          <p:cNvGrpSpPr/>
          <p:nvPr/>
        </p:nvGrpSpPr>
        <p:grpSpPr>
          <a:xfrm>
            <a:off x="2313715" y="1294403"/>
            <a:ext cx="6172200" cy="4511797"/>
            <a:chOff x="1981200" y="997162"/>
            <a:chExt cx="6172200" cy="45117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D3288C-C4ED-9941-AAB4-06AD325C4688}"/>
                </a:ext>
              </a:extLst>
            </p:cNvPr>
            <p:cNvGrpSpPr/>
            <p:nvPr/>
          </p:nvGrpSpPr>
          <p:grpSpPr>
            <a:xfrm>
              <a:off x="3202791" y="2141329"/>
              <a:ext cx="2255285" cy="3367630"/>
              <a:chOff x="6900273" y="2409248"/>
              <a:chExt cx="2654948" cy="3563595"/>
            </a:xfrm>
          </p:grpSpPr>
          <p:sp>
            <p:nvSpPr>
              <p:cNvPr id="46088" name="_s68617">
                <a:extLst>
                  <a:ext uri="{FF2B5EF4-FFF2-40B4-BE49-F238E27FC236}">
                    <a16:creationId xmlns:a16="http://schemas.microsoft.com/office/drawing/2014/main" id="{CB9FEE19-10CE-5D42-AB79-30A63954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8058" y="4427391"/>
                <a:ext cx="1727163" cy="154545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5000"/>
                  </a:spcBef>
                  <a:spcAft>
                    <a:spcPct val="25000"/>
                  </a:spcAft>
                  <a:buClr>
                    <a:srgbClr val="225D2C"/>
                  </a:buClr>
                  <a:buSzPct val="8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Font typeface="Wingdings" pitchFamily="2" charset="2"/>
                  <a:buChar char="w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rgbClr val="225D2C"/>
                  </a:buClr>
                  <a:buSzPct val="80000"/>
                  <a:buFont typeface="Wingdings" pitchFamily="2" charset="2"/>
                  <a:buChar char="s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rgbClr val="E2AD35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Thrombectomy 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Capable 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Stroke Center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1B4C1-6D35-4E46-8EA5-4D5084FEDC4E}"/>
                  </a:ext>
                </a:extLst>
              </p:cNvPr>
              <p:cNvSpPr txBox="1"/>
              <p:nvPr/>
            </p:nvSpPr>
            <p:spPr>
              <a:xfrm>
                <a:off x="7570229" y="2765746"/>
                <a:ext cx="576088" cy="385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Primary</a:t>
                </a:r>
              </a:p>
              <a:p>
                <a:pPr algn="ctr"/>
                <a:r>
                  <a:rPr lang="en-US" sz="900" dirty="0"/>
                  <a:t>triage</a:t>
                </a:r>
              </a:p>
            </p:txBody>
          </p:sp>
          <p:sp>
            <p:nvSpPr>
              <p:cNvPr id="29" name="_s1030">
                <a:extLst>
                  <a:ext uri="{FF2B5EF4-FFF2-40B4-BE49-F238E27FC236}">
                    <a16:creationId xmlns:a16="http://schemas.microsoft.com/office/drawing/2014/main" id="{D15FAE59-ECBA-AA46-8AB0-CA39C7D34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273" y="2409248"/>
                <a:ext cx="1503812" cy="20144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9C9D6-F208-F24C-B8D9-CA60B158B7F6}"/>
                </a:ext>
              </a:extLst>
            </p:cNvPr>
            <p:cNvSpPr txBox="1"/>
            <p:nvPr/>
          </p:nvSpPr>
          <p:spPr>
            <a:xfrm>
              <a:off x="5865841" y="120253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880BFE-0A7A-4D4A-AA8D-384D802E6F38}"/>
                </a:ext>
              </a:extLst>
            </p:cNvPr>
            <p:cNvSpPr txBox="1"/>
            <p:nvPr/>
          </p:nvSpPr>
          <p:spPr>
            <a:xfrm>
              <a:off x="3860144" y="120253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651ECBC-CA48-6845-A71C-5786E4FEB6A0}"/>
                </a:ext>
              </a:extLst>
            </p:cNvPr>
            <p:cNvSpPr/>
            <p:nvPr/>
          </p:nvSpPr>
          <p:spPr>
            <a:xfrm>
              <a:off x="6523926" y="1084724"/>
              <a:ext cx="1629474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Standard Triage</a:t>
              </a:r>
            </a:p>
          </p:txBody>
        </p:sp>
        <p:sp>
          <p:nvSpPr>
            <p:cNvPr id="22" name="Left-Right Arrow Callout 21">
              <a:extLst>
                <a:ext uri="{FF2B5EF4-FFF2-40B4-BE49-F238E27FC236}">
                  <a16:creationId xmlns:a16="http://schemas.microsoft.com/office/drawing/2014/main" id="{A7F7EE52-A06B-A540-99E9-CBA19DD36187}"/>
                </a:ext>
              </a:extLst>
            </p:cNvPr>
            <p:cNvSpPr/>
            <p:nvPr/>
          </p:nvSpPr>
          <p:spPr>
            <a:xfrm>
              <a:off x="3654902" y="997162"/>
              <a:ext cx="2873542" cy="1207316"/>
            </a:xfrm>
            <a:prstGeom prst="leftRightArrowCallout">
              <a:avLst>
                <a:gd name="adj1" fmla="val 12737"/>
                <a:gd name="adj2" fmla="val 25000"/>
                <a:gd name="adj3" fmla="val 21393"/>
                <a:gd name="adj4" fmla="val 5558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AVPU = A or V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Severe Stroke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Time LKW &lt; 24 </a:t>
              </a:r>
              <a:r>
                <a:rPr lang="en-US" sz="1400" dirty="0" err="1">
                  <a:solidFill>
                    <a:schemeClr val="tx1"/>
                  </a:solidFill>
                </a:rPr>
                <a:t>hrs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D029990-CAA4-0B47-8E14-3444E7E740C8}"/>
                </a:ext>
              </a:extLst>
            </p:cNvPr>
            <p:cNvSpPr/>
            <p:nvPr/>
          </p:nvSpPr>
          <p:spPr>
            <a:xfrm>
              <a:off x="1981200" y="1074359"/>
              <a:ext cx="1673701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Severity Based Stroke Triage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F9D6A-CD81-BD4F-9F76-9DCFBD7511C2}"/>
              </a:ext>
            </a:extLst>
          </p:cNvPr>
          <p:cNvSpPr txBox="1"/>
          <p:nvPr/>
        </p:nvSpPr>
        <p:spPr>
          <a:xfrm>
            <a:off x="4098280" y="925071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EMS Evaluation and Triage</a:t>
            </a:r>
          </a:p>
        </p:txBody>
      </p:sp>
    </p:spTree>
    <p:extLst>
      <p:ext uri="{BB962C8B-B14F-4D97-AF65-F5344CB8AC3E}">
        <p14:creationId xmlns:p14="http://schemas.microsoft.com/office/powerpoint/2010/main" val="356511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AC84A-6413-0143-8F94-3E4D03F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01"/>
            <a:ext cx="8229600" cy="1133590"/>
          </a:xfrm>
        </p:spPr>
        <p:txBody>
          <a:bodyPr/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2: Severity-Based Stroke Triage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CE3828-9535-404C-9AEF-17ACC052CCB7}"/>
              </a:ext>
            </a:extLst>
          </p:cNvPr>
          <p:cNvGrpSpPr/>
          <p:nvPr/>
        </p:nvGrpSpPr>
        <p:grpSpPr>
          <a:xfrm>
            <a:off x="457200" y="1294403"/>
            <a:ext cx="8028715" cy="4511797"/>
            <a:chOff x="124685" y="997162"/>
            <a:chExt cx="8028715" cy="45117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D3288C-C4ED-9941-AAB4-06AD325C4688}"/>
                </a:ext>
              </a:extLst>
            </p:cNvPr>
            <p:cNvGrpSpPr/>
            <p:nvPr/>
          </p:nvGrpSpPr>
          <p:grpSpPr>
            <a:xfrm>
              <a:off x="124685" y="2141329"/>
              <a:ext cx="5333390" cy="3367630"/>
              <a:chOff x="3276691" y="2409248"/>
              <a:chExt cx="6278531" cy="3563595"/>
            </a:xfrm>
          </p:grpSpPr>
          <p:grpSp>
            <p:nvGrpSpPr>
              <p:cNvPr id="46085" name="Group 1">
                <a:extLst>
                  <a:ext uri="{FF2B5EF4-FFF2-40B4-BE49-F238E27FC236}">
                    <a16:creationId xmlns:a16="http://schemas.microsoft.com/office/drawing/2014/main" id="{05D7D0A6-0096-4342-B338-4F50267FF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6691" y="2412730"/>
                <a:ext cx="6278531" cy="3560113"/>
                <a:chOff x="1878975" y="2430924"/>
                <a:chExt cx="5718770" cy="3623985"/>
              </a:xfrm>
            </p:grpSpPr>
            <p:sp>
              <p:nvSpPr>
                <p:cNvPr id="46088" name="_s68617">
                  <a:extLst>
                    <a:ext uri="{FF2B5EF4-FFF2-40B4-BE49-F238E27FC236}">
                      <a16:creationId xmlns:a16="http://schemas.microsoft.com/office/drawing/2014/main" id="{CB9FEE19-10CE-5D42-AB79-30A63954E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4567" y="4481730"/>
                  <a:ext cx="1573178" cy="157317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Font typeface="Wingdings" pitchFamily="2" charset="2"/>
                    <a:buChar char="w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s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Thrombectomy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Capable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Stroke Center</a:t>
                  </a:r>
                </a:p>
              </p:txBody>
            </p:sp>
            <p:sp>
              <p:nvSpPr>
                <p:cNvPr id="46090" name="_s68622">
                  <a:extLst>
                    <a:ext uri="{FF2B5EF4-FFF2-40B4-BE49-F238E27FC236}">
                      <a16:creationId xmlns:a16="http://schemas.microsoft.com/office/drawing/2014/main" id="{D46F29F6-87C0-6C4D-BEAC-EDD77DBB2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8975" y="4481731"/>
                  <a:ext cx="1573177" cy="157317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Font typeface="Wingdings" pitchFamily="2" charset="2"/>
                    <a:buChar char="w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s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Non-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Thrombectomy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Capable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Stroke Center</a:t>
                  </a:r>
                </a:p>
              </p:txBody>
            </p:sp>
            <p:sp>
              <p:nvSpPr>
                <p:cNvPr id="46092" name="_s1030">
                  <a:extLst>
                    <a:ext uri="{FF2B5EF4-FFF2-40B4-BE49-F238E27FC236}">
                      <a16:creationId xmlns:a16="http://schemas.microsoft.com/office/drawing/2014/main" id="{C5A4935B-8381-B142-8B7E-0D0E94C93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99891" y="2430924"/>
                  <a:ext cx="1436325" cy="20506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DE758544-EC62-DB4B-B7E9-20927D0B3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3853" y="5008147"/>
                <a:ext cx="2803953" cy="55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1B4C1-6D35-4E46-8EA5-4D5084FEDC4E}"/>
                  </a:ext>
                </a:extLst>
              </p:cNvPr>
              <p:cNvSpPr txBox="1"/>
              <p:nvPr/>
            </p:nvSpPr>
            <p:spPr>
              <a:xfrm>
                <a:off x="7570229" y="2765746"/>
                <a:ext cx="576088" cy="385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Primary</a:t>
                </a:r>
              </a:p>
              <a:p>
                <a:pPr algn="ctr"/>
                <a:r>
                  <a:rPr lang="en-US" sz="900" dirty="0"/>
                  <a:t>triage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4BBFD3-108A-5044-A206-BC9777C7D8E0}"/>
                  </a:ext>
                </a:extLst>
              </p:cNvPr>
              <p:cNvSpPr txBox="1"/>
              <p:nvPr/>
            </p:nvSpPr>
            <p:spPr>
              <a:xfrm>
                <a:off x="5837587" y="4705716"/>
                <a:ext cx="1041375" cy="2410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Secondary triage </a:t>
                </a:r>
              </a:p>
            </p:txBody>
          </p:sp>
          <p:sp>
            <p:nvSpPr>
              <p:cNvPr id="29" name="_s1030">
                <a:extLst>
                  <a:ext uri="{FF2B5EF4-FFF2-40B4-BE49-F238E27FC236}">
                    <a16:creationId xmlns:a16="http://schemas.microsoft.com/office/drawing/2014/main" id="{D15FAE59-ECBA-AA46-8AB0-CA39C7D34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273" y="2409248"/>
                <a:ext cx="1503812" cy="20144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9C9D6-F208-F24C-B8D9-CA60B158B7F6}"/>
                </a:ext>
              </a:extLst>
            </p:cNvPr>
            <p:cNvSpPr txBox="1"/>
            <p:nvPr/>
          </p:nvSpPr>
          <p:spPr>
            <a:xfrm>
              <a:off x="5865841" y="120253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880BFE-0A7A-4D4A-AA8D-384D802E6F38}"/>
                </a:ext>
              </a:extLst>
            </p:cNvPr>
            <p:cNvSpPr txBox="1"/>
            <p:nvPr/>
          </p:nvSpPr>
          <p:spPr>
            <a:xfrm>
              <a:off x="3860144" y="120253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651ECBC-CA48-6845-A71C-5786E4FEB6A0}"/>
                </a:ext>
              </a:extLst>
            </p:cNvPr>
            <p:cNvSpPr/>
            <p:nvPr/>
          </p:nvSpPr>
          <p:spPr>
            <a:xfrm>
              <a:off x="6523926" y="1084724"/>
              <a:ext cx="1629474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Standard Triage</a:t>
              </a:r>
            </a:p>
          </p:txBody>
        </p:sp>
        <p:sp>
          <p:nvSpPr>
            <p:cNvPr id="22" name="Left-Right Arrow Callout 21">
              <a:extLst>
                <a:ext uri="{FF2B5EF4-FFF2-40B4-BE49-F238E27FC236}">
                  <a16:creationId xmlns:a16="http://schemas.microsoft.com/office/drawing/2014/main" id="{A7F7EE52-A06B-A540-99E9-CBA19DD36187}"/>
                </a:ext>
              </a:extLst>
            </p:cNvPr>
            <p:cNvSpPr/>
            <p:nvPr/>
          </p:nvSpPr>
          <p:spPr>
            <a:xfrm>
              <a:off x="3654902" y="997162"/>
              <a:ext cx="2873542" cy="1207316"/>
            </a:xfrm>
            <a:prstGeom prst="leftRightArrowCallout">
              <a:avLst>
                <a:gd name="adj1" fmla="val 12737"/>
                <a:gd name="adj2" fmla="val 25000"/>
                <a:gd name="adj3" fmla="val 21393"/>
                <a:gd name="adj4" fmla="val 5558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AVPU = A or V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Severe Stroke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Time LKW &lt; 24 </a:t>
              </a:r>
              <a:r>
                <a:rPr lang="en-US" sz="1400" dirty="0" err="1">
                  <a:solidFill>
                    <a:schemeClr val="tx1"/>
                  </a:solidFill>
                </a:rPr>
                <a:t>hrs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D029990-CAA4-0B47-8E14-3444E7E740C8}"/>
                </a:ext>
              </a:extLst>
            </p:cNvPr>
            <p:cNvSpPr/>
            <p:nvPr/>
          </p:nvSpPr>
          <p:spPr>
            <a:xfrm>
              <a:off x="1981200" y="1074359"/>
              <a:ext cx="1673701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Severity Based Stroke Triage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F9D6A-CD81-BD4F-9F76-9DCFBD7511C2}"/>
              </a:ext>
            </a:extLst>
          </p:cNvPr>
          <p:cNvSpPr txBox="1"/>
          <p:nvPr/>
        </p:nvSpPr>
        <p:spPr>
          <a:xfrm>
            <a:off x="4098280" y="925071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EMS Evaluation and Triage</a:t>
            </a:r>
          </a:p>
        </p:txBody>
      </p:sp>
    </p:spTree>
    <p:extLst>
      <p:ext uri="{BB962C8B-B14F-4D97-AF65-F5344CB8AC3E}">
        <p14:creationId xmlns:p14="http://schemas.microsoft.com/office/powerpoint/2010/main" val="330242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AC84A-6413-0143-8F94-3E4D03F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01"/>
            <a:ext cx="8229600" cy="1133590"/>
          </a:xfrm>
        </p:spPr>
        <p:txBody>
          <a:bodyPr/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2: Severity-Based Stroke Triage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CE3828-9535-404C-9AEF-17ACC052CCB7}"/>
              </a:ext>
            </a:extLst>
          </p:cNvPr>
          <p:cNvGrpSpPr/>
          <p:nvPr/>
        </p:nvGrpSpPr>
        <p:grpSpPr>
          <a:xfrm>
            <a:off x="457200" y="1294403"/>
            <a:ext cx="8028715" cy="4511797"/>
            <a:chOff x="124685" y="997162"/>
            <a:chExt cx="8028715" cy="45117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D3288C-C4ED-9941-AAB4-06AD325C4688}"/>
                </a:ext>
              </a:extLst>
            </p:cNvPr>
            <p:cNvGrpSpPr/>
            <p:nvPr/>
          </p:nvGrpSpPr>
          <p:grpSpPr>
            <a:xfrm>
              <a:off x="124685" y="2141329"/>
              <a:ext cx="5333390" cy="3367630"/>
              <a:chOff x="3276691" y="2409248"/>
              <a:chExt cx="6278531" cy="3563595"/>
            </a:xfrm>
          </p:grpSpPr>
          <p:grpSp>
            <p:nvGrpSpPr>
              <p:cNvPr id="46085" name="Group 1">
                <a:extLst>
                  <a:ext uri="{FF2B5EF4-FFF2-40B4-BE49-F238E27FC236}">
                    <a16:creationId xmlns:a16="http://schemas.microsoft.com/office/drawing/2014/main" id="{05D7D0A6-0096-4342-B338-4F50267FF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6691" y="2412730"/>
                <a:ext cx="6278531" cy="3560113"/>
                <a:chOff x="1878975" y="2430924"/>
                <a:chExt cx="5718770" cy="3623985"/>
              </a:xfrm>
            </p:grpSpPr>
            <p:sp>
              <p:nvSpPr>
                <p:cNvPr id="46088" name="_s68617">
                  <a:extLst>
                    <a:ext uri="{FF2B5EF4-FFF2-40B4-BE49-F238E27FC236}">
                      <a16:creationId xmlns:a16="http://schemas.microsoft.com/office/drawing/2014/main" id="{CB9FEE19-10CE-5D42-AB79-30A63954E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4567" y="4481730"/>
                  <a:ext cx="1573178" cy="157317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Font typeface="Wingdings" pitchFamily="2" charset="2"/>
                    <a:buChar char="w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s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Thrombectomy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Capable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Stroke Center</a:t>
                  </a:r>
                </a:p>
              </p:txBody>
            </p:sp>
            <p:sp>
              <p:nvSpPr>
                <p:cNvPr id="46090" name="_s68622">
                  <a:extLst>
                    <a:ext uri="{FF2B5EF4-FFF2-40B4-BE49-F238E27FC236}">
                      <a16:creationId xmlns:a16="http://schemas.microsoft.com/office/drawing/2014/main" id="{D46F29F6-87C0-6C4D-BEAC-EDD77DBB2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8975" y="4481731"/>
                  <a:ext cx="1573177" cy="157317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Font typeface="Wingdings" pitchFamily="2" charset="2"/>
                    <a:buChar char="w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225D2C"/>
                    </a:buClr>
                    <a:buSzPct val="80000"/>
                    <a:buFont typeface="Wingdings" pitchFamily="2" charset="2"/>
                    <a:buChar char="s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25000"/>
                    </a:spcAft>
                    <a:buClr>
                      <a:srgbClr val="E2AD35"/>
                    </a:buClr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Non-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Thrombectomy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Capable </a:t>
                  </a:r>
                </a:p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ea typeface="MS PGothic" panose="020B0600070205080204" pitchFamily="34" charset="-128"/>
                    </a:rPr>
                    <a:t>Stroke Center</a:t>
                  </a:r>
                </a:p>
              </p:txBody>
            </p:sp>
            <p:sp>
              <p:nvSpPr>
                <p:cNvPr id="46092" name="_s1030">
                  <a:extLst>
                    <a:ext uri="{FF2B5EF4-FFF2-40B4-BE49-F238E27FC236}">
                      <a16:creationId xmlns:a16="http://schemas.microsoft.com/office/drawing/2014/main" id="{C5A4935B-8381-B142-8B7E-0D0E94C93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99891" y="2430924"/>
                  <a:ext cx="1436325" cy="20506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BC62056-3768-564C-8EBF-A37653694130}"/>
                  </a:ext>
                </a:extLst>
              </p:cNvPr>
              <p:cNvSpPr/>
              <p:nvPr/>
            </p:nvSpPr>
            <p:spPr bwMode="auto">
              <a:xfrm>
                <a:off x="5937288" y="3581667"/>
                <a:ext cx="942733" cy="568872"/>
              </a:xfrm>
              <a:prstGeom prst="roundRect">
                <a:avLst/>
              </a:prstGeom>
              <a:solidFill>
                <a:srgbClr val="00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b="1" dirty="0">
                    <a:solidFill>
                      <a:srgbClr val="000000"/>
                    </a:solidFill>
                    <a:latin typeface="Arial" charset="0"/>
                  </a:rPr>
                  <a:t>TCC</a:t>
                </a:r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DE758544-EC62-DB4B-B7E9-20927D0B3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3853" y="5008147"/>
                <a:ext cx="2803953" cy="55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1B4C1-6D35-4E46-8EA5-4D5084FEDC4E}"/>
                  </a:ext>
                </a:extLst>
              </p:cNvPr>
              <p:cNvSpPr txBox="1"/>
              <p:nvPr/>
            </p:nvSpPr>
            <p:spPr>
              <a:xfrm>
                <a:off x="7570229" y="2765746"/>
                <a:ext cx="576088" cy="385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Primary</a:t>
                </a:r>
              </a:p>
              <a:p>
                <a:pPr algn="ctr"/>
                <a:r>
                  <a:rPr lang="en-US" sz="900" dirty="0"/>
                  <a:t>triage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4BBFD3-108A-5044-A206-BC9777C7D8E0}"/>
                  </a:ext>
                </a:extLst>
              </p:cNvPr>
              <p:cNvSpPr txBox="1"/>
              <p:nvPr/>
            </p:nvSpPr>
            <p:spPr>
              <a:xfrm>
                <a:off x="5837587" y="4705716"/>
                <a:ext cx="1041375" cy="2410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Secondary triage </a:t>
                </a:r>
              </a:p>
            </p:txBody>
          </p:sp>
          <p:sp>
            <p:nvSpPr>
              <p:cNvPr id="27" name="Left-Right Arrow 26">
                <a:extLst>
                  <a:ext uri="{FF2B5EF4-FFF2-40B4-BE49-F238E27FC236}">
                    <a16:creationId xmlns:a16="http://schemas.microsoft.com/office/drawing/2014/main" id="{623E512B-C60F-EE40-9506-477B27B52BFF}"/>
                  </a:ext>
                </a:extLst>
              </p:cNvPr>
              <p:cNvSpPr/>
              <p:nvPr/>
            </p:nvSpPr>
            <p:spPr bwMode="auto">
              <a:xfrm rot="16200000">
                <a:off x="5873738" y="2863163"/>
                <a:ext cx="1098616" cy="190788"/>
              </a:xfrm>
              <a:prstGeom prst="leftRightArrow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_s1030">
                <a:extLst>
                  <a:ext uri="{FF2B5EF4-FFF2-40B4-BE49-F238E27FC236}">
                    <a16:creationId xmlns:a16="http://schemas.microsoft.com/office/drawing/2014/main" id="{D15FAE59-ECBA-AA46-8AB0-CA39C7D34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273" y="2409248"/>
                <a:ext cx="1503812" cy="20144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eft-Right Arrow 30">
                <a:extLst>
                  <a:ext uri="{FF2B5EF4-FFF2-40B4-BE49-F238E27FC236}">
                    <a16:creationId xmlns:a16="http://schemas.microsoft.com/office/drawing/2014/main" id="{56CD7358-17F4-5547-ADD0-4B0AA7D46181}"/>
                  </a:ext>
                </a:extLst>
              </p:cNvPr>
              <p:cNvSpPr/>
              <p:nvPr/>
            </p:nvSpPr>
            <p:spPr bwMode="auto">
              <a:xfrm rot="12293320">
                <a:off x="6958675" y="4315310"/>
                <a:ext cx="1098617" cy="190788"/>
              </a:xfrm>
              <a:prstGeom prst="leftRightArrow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Left-Right Arrow 31">
                <a:extLst>
                  <a:ext uri="{FF2B5EF4-FFF2-40B4-BE49-F238E27FC236}">
                    <a16:creationId xmlns:a16="http://schemas.microsoft.com/office/drawing/2014/main" id="{F368EA41-F959-4946-BF65-AD66431FFEDF}"/>
                  </a:ext>
                </a:extLst>
              </p:cNvPr>
              <p:cNvSpPr/>
              <p:nvPr/>
            </p:nvSpPr>
            <p:spPr bwMode="auto">
              <a:xfrm rot="9306680" flipH="1">
                <a:off x="4747455" y="4315310"/>
                <a:ext cx="1098617" cy="190788"/>
              </a:xfrm>
              <a:prstGeom prst="leftRightArrow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9C9D6-F208-F24C-B8D9-CA60B158B7F6}"/>
                </a:ext>
              </a:extLst>
            </p:cNvPr>
            <p:cNvSpPr txBox="1"/>
            <p:nvPr/>
          </p:nvSpPr>
          <p:spPr>
            <a:xfrm>
              <a:off x="5865841" y="120253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880BFE-0A7A-4D4A-AA8D-384D802E6F38}"/>
                </a:ext>
              </a:extLst>
            </p:cNvPr>
            <p:cNvSpPr txBox="1"/>
            <p:nvPr/>
          </p:nvSpPr>
          <p:spPr>
            <a:xfrm>
              <a:off x="3860144" y="120253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651ECBC-CA48-6845-A71C-5786E4FEB6A0}"/>
                </a:ext>
              </a:extLst>
            </p:cNvPr>
            <p:cNvSpPr/>
            <p:nvPr/>
          </p:nvSpPr>
          <p:spPr>
            <a:xfrm>
              <a:off x="6523926" y="1084724"/>
              <a:ext cx="1629474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Standard Triage</a:t>
              </a:r>
            </a:p>
          </p:txBody>
        </p:sp>
        <p:sp>
          <p:nvSpPr>
            <p:cNvPr id="22" name="Left-Right Arrow Callout 21">
              <a:extLst>
                <a:ext uri="{FF2B5EF4-FFF2-40B4-BE49-F238E27FC236}">
                  <a16:creationId xmlns:a16="http://schemas.microsoft.com/office/drawing/2014/main" id="{A7F7EE52-A06B-A540-99E9-CBA19DD36187}"/>
                </a:ext>
              </a:extLst>
            </p:cNvPr>
            <p:cNvSpPr/>
            <p:nvPr/>
          </p:nvSpPr>
          <p:spPr>
            <a:xfrm>
              <a:off x="3654902" y="997162"/>
              <a:ext cx="2873542" cy="1207316"/>
            </a:xfrm>
            <a:prstGeom prst="leftRightArrowCallout">
              <a:avLst>
                <a:gd name="adj1" fmla="val 12737"/>
                <a:gd name="adj2" fmla="val 25000"/>
                <a:gd name="adj3" fmla="val 21393"/>
                <a:gd name="adj4" fmla="val 5558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AVPU = A or V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Severe Stroke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AND </a:t>
              </a:r>
            </a:p>
            <a:p>
              <a:pPr lvl="0" algn="ctr"/>
              <a:r>
                <a:rPr lang="en-US" sz="1400" dirty="0">
                  <a:solidFill>
                    <a:schemeClr val="tx1"/>
                  </a:solidFill>
                </a:rPr>
                <a:t>Time LKW &lt; 24 </a:t>
              </a:r>
              <a:r>
                <a:rPr lang="en-US" sz="1400" dirty="0" err="1">
                  <a:solidFill>
                    <a:schemeClr val="tx1"/>
                  </a:solidFill>
                </a:rPr>
                <a:t>hrs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D029990-CAA4-0B47-8E14-3444E7E740C8}"/>
                </a:ext>
              </a:extLst>
            </p:cNvPr>
            <p:cNvSpPr/>
            <p:nvPr/>
          </p:nvSpPr>
          <p:spPr>
            <a:xfrm>
              <a:off x="1981200" y="1074359"/>
              <a:ext cx="1673701" cy="10255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Severity Based Stroke Triage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F9D6A-CD81-BD4F-9F76-9DCFBD7511C2}"/>
              </a:ext>
            </a:extLst>
          </p:cNvPr>
          <p:cNvSpPr txBox="1"/>
          <p:nvPr/>
        </p:nvSpPr>
        <p:spPr>
          <a:xfrm>
            <a:off x="4098280" y="925071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EMS Evaluation and Triage</a:t>
            </a:r>
          </a:p>
        </p:txBody>
      </p:sp>
    </p:spTree>
    <p:extLst>
      <p:ext uri="{BB962C8B-B14F-4D97-AF65-F5344CB8AC3E}">
        <p14:creationId xmlns:p14="http://schemas.microsoft.com/office/powerpoint/2010/main" val="308486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DE0B-734E-A947-B692-762F46DE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448"/>
            <a:ext cx="8229600" cy="611352"/>
          </a:xfrm>
        </p:spPr>
        <p:txBody>
          <a:bodyPr/>
          <a:lstStyle/>
          <a:p>
            <a:r>
              <a:rPr lang="en-US" sz="3200" dirty="0"/>
              <a:t>5 Year Project Timeline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3EF4D1-D1DB-E542-A94A-3C5C69DB8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16176"/>
              </p:ext>
            </p:extLst>
          </p:nvPr>
        </p:nvGraphicFramePr>
        <p:xfrm>
          <a:off x="304799" y="1219200"/>
          <a:ext cx="8534401" cy="28956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766385">
                  <a:extLst>
                    <a:ext uri="{9D8B030D-6E8A-4147-A177-3AD203B41FA5}">
                      <a16:colId xmlns:a16="http://schemas.microsoft.com/office/drawing/2014/main" val="11539508"/>
                    </a:ext>
                  </a:extLst>
                </a:gridCol>
                <a:gridCol w="366976">
                  <a:extLst>
                    <a:ext uri="{9D8B030D-6E8A-4147-A177-3AD203B41FA5}">
                      <a16:colId xmlns:a16="http://schemas.microsoft.com/office/drawing/2014/main" val="2647919685"/>
                    </a:ext>
                  </a:extLst>
                </a:gridCol>
                <a:gridCol w="320890">
                  <a:extLst>
                    <a:ext uri="{9D8B030D-6E8A-4147-A177-3AD203B41FA5}">
                      <a16:colId xmlns:a16="http://schemas.microsoft.com/office/drawing/2014/main" val="2929134771"/>
                    </a:ext>
                  </a:extLst>
                </a:gridCol>
                <a:gridCol w="249201">
                  <a:extLst>
                    <a:ext uri="{9D8B030D-6E8A-4147-A177-3AD203B41FA5}">
                      <a16:colId xmlns:a16="http://schemas.microsoft.com/office/drawing/2014/main" val="4174359515"/>
                    </a:ext>
                  </a:extLst>
                </a:gridCol>
                <a:gridCol w="285046">
                  <a:extLst>
                    <a:ext uri="{9D8B030D-6E8A-4147-A177-3AD203B41FA5}">
                      <a16:colId xmlns:a16="http://schemas.microsoft.com/office/drawing/2014/main" val="2366041278"/>
                    </a:ext>
                  </a:extLst>
                </a:gridCol>
                <a:gridCol w="283340">
                  <a:extLst>
                    <a:ext uri="{9D8B030D-6E8A-4147-A177-3AD203B41FA5}">
                      <a16:colId xmlns:a16="http://schemas.microsoft.com/office/drawing/2014/main" val="4146860691"/>
                    </a:ext>
                  </a:extLst>
                </a:gridCol>
                <a:gridCol w="425011">
                  <a:extLst>
                    <a:ext uri="{9D8B030D-6E8A-4147-A177-3AD203B41FA5}">
                      <a16:colId xmlns:a16="http://schemas.microsoft.com/office/drawing/2014/main" val="2063583159"/>
                    </a:ext>
                  </a:extLst>
                </a:gridCol>
                <a:gridCol w="355029">
                  <a:extLst>
                    <a:ext uri="{9D8B030D-6E8A-4147-A177-3AD203B41FA5}">
                      <a16:colId xmlns:a16="http://schemas.microsoft.com/office/drawing/2014/main" val="1128762639"/>
                    </a:ext>
                  </a:extLst>
                </a:gridCol>
                <a:gridCol w="426718">
                  <a:extLst>
                    <a:ext uri="{9D8B030D-6E8A-4147-A177-3AD203B41FA5}">
                      <a16:colId xmlns:a16="http://schemas.microsoft.com/office/drawing/2014/main" val="3922863467"/>
                    </a:ext>
                  </a:extLst>
                </a:gridCol>
                <a:gridCol w="67253">
                  <a:extLst>
                    <a:ext uri="{9D8B030D-6E8A-4147-A177-3AD203B41FA5}">
                      <a16:colId xmlns:a16="http://schemas.microsoft.com/office/drawing/2014/main" val="682501631"/>
                    </a:ext>
                  </a:extLst>
                </a:gridCol>
                <a:gridCol w="476216">
                  <a:extLst>
                    <a:ext uri="{9D8B030D-6E8A-4147-A177-3AD203B41FA5}">
                      <a16:colId xmlns:a16="http://schemas.microsoft.com/office/drawing/2014/main" val="2487242592"/>
                    </a:ext>
                  </a:extLst>
                </a:gridCol>
                <a:gridCol w="472803">
                  <a:extLst>
                    <a:ext uri="{9D8B030D-6E8A-4147-A177-3AD203B41FA5}">
                      <a16:colId xmlns:a16="http://schemas.microsoft.com/office/drawing/2014/main" val="293590241"/>
                    </a:ext>
                  </a:extLst>
                </a:gridCol>
                <a:gridCol w="472803">
                  <a:extLst>
                    <a:ext uri="{9D8B030D-6E8A-4147-A177-3AD203B41FA5}">
                      <a16:colId xmlns:a16="http://schemas.microsoft.com/office/drawing/2014/main" val="1462654469"/>
                    </a:ext>
                  </a:extLst>
                </a:gridCol>
                <a:gridCol w="476216">
                  <a:extLst>
                    <a:ext uri="{9D8B030D-6E8A-4147-A177-3AD203B41FA5}">
                      <a16:colId xmlns:a16="http://schemas.microsoft.com/office/drawing/2014/main" val="3484782764"/>
                    </a:ext>
                  </a:extLst>
                </a:gridCol>
                <a:gridCol w="474508">
                  <a:extLst>
                    <a:ext uri="{9D8B030D-6E8A-4147-A177-3AD203B41FA5}">
                      <a16:colId xmlns:a16="http://schemas.microsoft.com/office/drawing/2014/main" val="2069967585"/>
                    </a:ext>
                  </a:extLst>
                </a:gridCol>
                <a:gridCol w="472803">
                  <a:extLst>
                    <a:ext uri="{9D8B030D-6E8A-4147-A177-3AD203B41FA5}">
                      <a16:colId xmlns:a16="http://schemas.microsoft.com/office/drawing/2014/main" val="946600566"/>
                    </a:ext>
                  </a:extLst>
                </a:gridCol>
                <a:gridCol w="375513">
                  <a:extLst>
                    <a:ext uri="{9D8B030D-6E8A-4147-A177-3AD203B41FA5}">
                      <a16:colId xmlns:a16="http://schemas.microsoft.com/office/drawing/2014/main" val="1309115012"/>
                    </a:ext>
                  </a:extLst>
                </a:gridCol>
                <a:gridCol w="302115">
                  <a:extLst>
                    <a:ext uri="{9D8B030D-6E8A-4147-A177-3AD203B41FA5}">
                      <a16:colId xmlns:a16="http://schemas.microsoft.com/office/drawing/2014/main" val="1927167989"/>
                    </a:ext>
                  </a:extLst>
                </a:gridCol>
                <a:gridCol w="264564">
                  <a:extLst>
                    <a:ext uri="{9D8B030D-6E8A-4147-A177-3AD203B41FA5}">
                      <a16:colId xmlns:a16="http://schemas.microsoft.com/office/drawing/2014/main" val="2195479441"/>
                    </a:ext>
                  </a:extLst>
                </a:gridCol>
                <a:gridCol w="332839">
                  <a:extLst>
                    <a:ext uri="{9D8B030D-6E8A-4147-A177-3AD203B41FA5}">
                      <a16:colId xmlns:a16="http://schemas.microsoft.com/office/drawing/2014/main" val="3209130357"/>
                    </a:ext>
                  </a:extLst>
                </a:gridCol>
                <a:gridCol w="368684">
                  <a:extLst>
                    <a:ext uri="{9D8B030D-6E8A-4147-A177-3AD203B41FA5}">
                      <a16:colId xmlns:a16="http://schemas.microsoft.com/office/drawing/2014/main" val="2727423038"/>
                    </a:ext>
                  </a:extLst>
                </a:gridCol>
                <a:gridCol w="499488">
                  <a:extLst>
                    <a:ext uri="{9D8B030D-6E8A-4147-A177-3AD203B41FA5}">
                      <a16:colId xmlns:a16="http://schemas.microsoft.com/office/drawing/2014/main" val="330136904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Region 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rowSpan="6"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Statewide EMS training in EMSA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rowSpan="6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Statewide EMS training in EMSA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Triage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Train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TCC Coordinated SBST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086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Region 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Triage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TCC Coordinated SBST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3114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Region 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Triage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TCC Coordinated SBST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792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Region 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Triage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TCC Coordinated SBST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4022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Region 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Triage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TCC Coordinated SBST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1361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Region 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Triage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TCC Coordinated SBST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99593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One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Two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Three                                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Four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Five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51332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Quarter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647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7A0256-AD54-E548-94ED-4CD2D5C1F571}"/>
              </a:ext>
            </a:extLst>
          </p:cNvPr>
          <p:cNvSpPr txBox="1"/>
          <p:nvPr/>
        </p:nvSpPr>
        <p:spPr>
          <a:xfrm>
            <a:off x="304799" y="4267200"/>
            <a:ext cx="77162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Standard triage: TCC Guided EMSA but with continued triage to nearest stroke center of any level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During standard triage period, we will develop region and hospital specific severity-based triage plans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Train: Implementation of region and hospital specific triage plans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TCC Coordinated SBST: TCC Guided EMSA and TCC Coordinated SBST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B1D6-69C9-BE42-8ED8-34CAA306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F65BD6-6007-7A4F-8D96-1D5A6D9E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558860"/>
          </a:xfrm>
        </p:spPr>
        <p:txBody>
          <a:bodyPr/>
          <a:lstStyle/>
          <a:p>
            <a:r>
              <a:rPr lang="en-US" dirty="0"/>
              <a:t>Some of the damage may be </a:t>
            </a:r>
            <a:r>
              <a:rPr lang="en-US" dirty="0">
                <a:solidFill>
                  <a:srgbClr val="006600"/>
                </a:solidFill>
              </a:rPr>
              <a:t>reversible</a:t>
            </a:r>
          </a:p>
          <a:p>
            <a:pPr lvl="1"/>
            <a:r>
              <a:rPr lang="en-US" dirty="0"/>
              <a:t>Ischemic Core = Infarction = Irreversible tissue injury</a:t>
            </a:r>
          </a:p>
          <a:p>
            <a:pPr lvl="1"/>
            <a:r>
              <a:rPr lang="en-US" dirty="0"/>
              <a:t>Ischemic Penumbra = reduced blood supply = tissue at risk = </a:t>
            </a:r>
            <a:r>
              <a:rPr lang="en-US" dirty="0">
                <a:solidFill>
                  <a:srgbClr val="00B0F0"/>
                </a:solidFill>
              </a:rPr>
              <a:t>potentially reversible</a:t>
            </a:r>
          </a:p>
          <a:p>
            <a:endParaRPr lang="en-US" dirty="0"/>
          </a:p>
        </p:txBody>
      </p:sp>
      <p:pic>
        <p:nvPicPr>
          <p:cNvPr id="5" name="Picture 2" descr="http://rad.desk.nl/images/thmb_483fa7d940d4bpenumbra2.jpg">
            <a:extLst>
              <a:ext uri="{FF2B5EF4-FFF2-40B4-BE49-F238E27FC236}">
                <a16:creationId xmlns:a16="http://schemas.microsoft.com/office/drawing/2014/main" id="{9D534E81-2388-4B4E-A24E-36C9210D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4343400" cy="29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5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203"/>
            <a:ext cx="8153400" cy="45588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Tissue Plasminogen Activator (t-PA) was approved by the FDA based on the 1995 NINDS rt-PA study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Clinical trial of IV t-PA vs. placebo given within </a:t>
            </a:r>
            <a:r>
              <a:rPr lang="en-US" dirty="0">
                <a:solidFill>
                  <a:srgbClr val="00B0F0"/>
                </a:solidFill>
              </a:rPr>
              <a:t>3 hours</a:t>
            </a:r>
            <a:r>
              <a:rPr lang="en-US" dirty="0"/>
              <a:t> of onset</a:t>
            </a:r>
          </a:p>
          <a:p>
            <a:r>
              <a:rPr lang="en-US" dirty="0"/>
              <a:t>Patients treated with t-PA were 30% more likely to have minimal or no disability at three months</a:t>
            </a:r>
          </a:p>
          <a:p>
            <a:r>
              <a:rPr lang="en-US" dirty="0"/>
              <a:t>Additional studies have supported the use of t-PA up to </a:t>
            </a:r>
            <a:r>
              <a:rPr lang="en-US" dirty="0">
                <a:solidFill>
                  <a:srgbClr val="00B0F0"/>
                </a:solidFill>
              </a:rPr>
              <a:t>4.5 hours </a:t>
            </a:r>
            <a:r>
              <a:rPr lang="en-US" dirty="0"/>
              <a:t>in selected patients</a:t>
            </a:r>
          </a:p>
          <a:p>
            <a:r>
              <a:rPr lang="en-US" dirty="0"/>
              <a:t>Advantages of t-PA; important contraindications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27608"/>
            <a:ext cx="4342525" cy="152524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https://healthy.kaiserpermanente.org/static/drugency/images/GNT00850.JPG">
            <a:extLst>
              <a:ext uri="{FF2B5EF4-FFF2-40B4-BE49-F238E27FC236}">
                <a16:creationId xmlns:a16="http://schemas.microsoft.com/office/drawing/2014/main" id="{8A4B7B9F-A924-3D4E-A9DD-5A461324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27607"/>
            <a:ext cx="2033653" cy="15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1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Intra-arterial Therapy for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137"/>
            <a:ext cx="8082025" cy="2895600"/>
          </a:xfrm>
        </p:spPr>
        <p:txBody>
          <a:bodyPr/>
          <a:lstStyle/>
          <a:p>
            <a:r>
              <a:rPr lang="en-US" dirty="0"/>
              <a:t>Select stroke patients may be eligible for intra-arterial (IA) reperfusion therapies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Several clinical trials emerged since late 2014 showing benefit of mechanical thrombectomy </a:t>
            </a:r>
            <a:r>
              <a:rPr lang="en-US" dirty="0">
                <a:solidFill>
                  <a:srgbClr val="00B0F0"/>
                </a:solidFill>
              </a:rPr>
              <a:t>in addition to t-PA </a:t>
            </a:r>
            <a:r>
              <a:rPr lang="en-US" dirty="0"/>
              <a:t>for selected stroke patients with large vessel occlusions up to </a:t>
            </a:r>
            <a:r>
              <a:rPr lang="en-US" dirty="0">
                <a:solidFill>
                  <a:srgbClr val="00B0F0"/>
                </a:solidFill>
              </a:rPr>
              <a:t>24 hours </a:t>
            </a:r>
            <a:r>
              <a:rPr lang="en-US" dirty="0"/>
              <a:t>after onset</a:t>
            </a:r>
          </a:p>
        </p:txBody>
      </p:sp>
      <p:pic>
        <p:nvPicPr>
          <p:cNvPr id="4" name="Picture 8" descr="http://tse1.mm.bing.net/th?&amp;id=OIP.M77b750087d34d0666eae931857044f98o0&amp;w=300&amp;h=168&amp;c=0&amp;pid=1.9&amp;rs=0&amp;p=0&amp;r=0">
            <a:hlinkClick r:id="rId2"/>
            <a:extLst>
              <a:ext uri="{FF2B5EF4-FFF2-40B4-BE49-F238E27FC236}">
                <a16:creationId xmlns:a16="http://schemas.microsoft.com/office/drawing/2014/main" id="{C4746D78-423F-9C4F-AF7C-0DC9F7CE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25" y="2286000"/>
            <a:ext cx="3056659" cy="17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se1.mm.bing.net/th?&amp;id=OIP.Me487c61380ae98b8b99e9090ea938ee0o0&amp;w=132&amp;h=195&amp;c=0&amp;pid=1.9&amp;rs=0&amp;p=0&amp;r=0">
            <a:hlinkClick r:id="rId4"/>
            <a:extLst>
              <a:ext uri="{FF2B5EF4-FFF2-40B4-BE49-F238E27FC236}">
                <a16:creationId xmlns:a16="http://schemas.microsoft.com/office/drawing/2014/main" id="{BD11039F-30B8-1D49-B6CC-8492282E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6" y="2286000"/>
            <a:ext cx="1195873" cy="17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tse1.mm.bing.net/th?&amp;id=OIP.Mff54f8de2d087b9aa85abe5f3c584923o0&amp;w=198&amp;h=184&amp;c=0&amp;pid=1.9&amp;rs=0&amp;p=0&amp;r=0">
            <a:hlinkClick r:id="rId6"/>
            <a:extLst>
              <a:ext uri="{FF2B5EF4-FFF2-40B4-BE49-F238E27FC236}">
                <a16:creationId xmlns:a16="http://schemas.microsoft.com/office/drawing/2014/main" id="{797D1ED3-CB40-2546-8661-54DA284C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885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5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29DAFE-0A46-F240-8DA6-5629BAF2A678}"/>
              </a:ext>
            </a:extLst>
          </p:cNvPr>
          <p:cNvSpPr/>
          <p:nvPr/>
        </p:nvSpPr>
        <p:spPr>
          <a:xfrm>
            <a:off x="1257300" y="1828800"/>
            <a:ext cx="66294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The typical patient will lose 2 Million neurons each minute a stroke is not treated</a:t>
            </a:r>
          </a:p>
        </p:txBody>
      </p:sp>
    </p:spTree>
    <p:extLst>
      <p:ext uri="{BB962C8B-B14F-4D97-AF65-F5344CB8AC3E}">
        <p14:creationId xmlns:p14="http://schemas.microsoft.com/office/powerpoint/2010/main" val="2367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Course Description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3765" y="1149570"/>
            <a:ext cx="8229600" cy="4558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This course is based on the premise that earlier identification of strokes will lead to earlier treatment and better outcomes.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Materials covered include: </a:t>
            </a:r>
          </a:p>
          <a:p>
            <a:r>
              <a:rPr lang="en-US" dirty="0">
                <a:solidFill>
                  <a:srgbClr val="008000"/>
                </a:solidFill>
              </a:rPr>
              <a:t>Severity-Based Stroke Triage and why the Alabama Stroke System is incorporating it</a:t>
            </a:r>
          </a:p>
          <a:p>
            <a:r>
              <a:rPr lang="en-US" dirty="0">
                <a:solidFill>
                  <a:srgbClr val="008000"/>
                </a:solidFill>
              </a:rPr>
              <a:t>Why it matters: Treatment options and time windows for acute ischemic stroke</a:t>
            </a:r>
          </a:p>
          <a:p>
            <a:r>
              <a:rPr lang="en-US" dirty="0">
                <a:solidFill>
                  <a:srgbClr val="008000"/>
                </a:solidFill>
              </a:rPr>
              <a:t>Key Concepts: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Stroke versus Stroke mimics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Large vessel occlusion (LVO)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The Emergency Medical Stroke Assessment (EMSA)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Concept of time Last Known Well (LKW)</a:t>
            </a:r>
          </a:p>
        </p:txBody>
      </p:sp>
    </p:spTree>
    <p:extLst>
      <p:ext uri="{BB962C8B-B14F-4D97-AF65-F5344CB8AC3E}">
        <p14:creationId xmlns:p14="http://schemas.microsoft.com/office/powerpoint/2010/main" val="148081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7289-B195-F94D-A9C2-4C40FD9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Clinical Features of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411B-1C9C-3642-8F85-77A3FA00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588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Sudden onset 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</a:rPr>
              <a:t>focal symptoms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Sudden </a:t>
            </a:r>
            <a:r>
              <a:rPr lang="en-US" dirty="0">
                <a:solidFill>
                  <a:srgbClr val="7030A0"/>
                </a:solidFill>
              </a:rPr>
              <a:t>unilateral facial droop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Sudden </a:t>
            </a:r>
            <a:r>
              <a:rPr lang="en-US" dirty="0">
                <a:solidFill>
                  <a:srgbClr val="7030A0"/>
                </a:solidFill>
              </a:rPr>
              <a:t>unilateral weakness or numbness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Sudden </a:t>
            </a:r>
            <a:r>
              <a:rPr lang="en-US" dirty="0">
                <a:solidFill>
                  <a:srgbClr val="7030A0"/>
                </a:solidFill>
              </a:rPr>
              <a:t>loss of vision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Sudden </a:t>
            </a:r>
            <a:r>
              <a:rPr lang="en-US" dirty="0">
                <a:solidFill>
                  <a:srgbClr val="7030A0"/>
                </a:solidFill>
              </a:rPr>
              <a:t>difficulty speaking and/or understanding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Sudden</a:t>
            </a:r>
            <a:r>
              <a:rPr lang="en-US" dirty="0">
                <a:solidFill>
                  <a:srgbClr val="7030A0"/>
                </a:solidFill>
              </a:rPr>
              <a:t> eye deviation and/or neglect of one-side</a:t>
            </a:r>
          </a:p>
        </p:txBody>
      </p:sp>
      <p:pic>
        <p:nvPicPr>
          <p:cNvPr id="4" name="Picture 4" descr="http://scienceblogs.com/startswithabang/files/2010/04/lightning-1.jpeg">
            <a:extLst>
              <a:ext uri="{FF2B5EF4-FFF2-40B4-BE49-F238E27FC236}">
                <a16:creationId xmlns:a16="http://schemas.microsoft.com/office/drawing/2014/main" id="{7C16BFFA-1B08-0D4F-91DC-0BBC70AA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1905000" cy="2689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0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8E82-2AC7-064B-AFD0-4F7C52F7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Mimics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989F-8650-B441-831C-BE60E4C8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58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Loss of consciousness </a:t>
            </a:r>
            <a:r>
              <a:rPr lang="en-US" u="sng" dirty="0"/>
              <a:t>without</a:t>
            </a:r>
            <a:r>
              <a:rPr lang="en-US" dirty="0"/>
              <a:t> unilateral symptoms</a:t>
            </a:r>
          </a:p>
          <a:p>
            <a:pPr lvl="1"/>
            <a:r>
              <a:rPr lang="en-US" dirty="0"/>
              <a:t>Seizure</a:t>
            </a:r>
          </a:p>
          <a:p>
            <a:pPr lvl="1"/>
            <a:r>
              <a:rPr lang="en-US" dirty="0"/>
              <a:t>Syncope</a:t>
            </a:r>
          </a:p>
          <a:p>
            <a:r>
              <a:rPr lang="en-US" dirty="0"/>
              <a:t>Altered mental status </a:t>
            </a:r>
            <a:r>
              <a:rPr lang="en-US" u="sng" dirty="0"/>
              <a:t>without</a:t>
            </a:r>
            <a:r>
              <a:rPr lang="en-US" dirty="0"/>
              <a:t> unilateral symptoms</a:t>
            </a:r>
          </a:p>
          <a:p>
            <a:pPr lvl="1"/>
            <a:r>
              <a:rPr lang="en-US" dirty="0"/>
              <a:t>Hypotension</a:t>
            </a:r>
          </a:p>
          <a:p>
            <a:pPr lvl="1"/>
            <a:r>
              <a:rPr lang="en-US" dirty="0"/>
              <a:t>Hypoglycemia</a:t>
            </a:r>
          </a:p>
          <a:p>
            <a:pPr lvl="1"/>
            <a:r>
              <a:rPr lang="en-US" dirty="0"/>
              <a:t>Overdose</a:t>
            </a:r>
          </a:p>
          <a:p>
            <a:r>
              <a:rPr lang="en-US" dirty="0"/>
              <a:t>Pain</a:t>
            </a:r>
          </a:p>
          <a:p>
            <a:pPr lvl="1"/>
            <a:r>
              <a:rPr lang="en-US" dirty="0"/>
              <a:t>Migraine</a:t>
            </a:r>
          </a:p>
          <a:p>
            <a:pPr lvl="1"/>
            <a:r>
              <a:rPr lang="en-US" dirty="0"/>
              <a:t>Arm or leg pain</a:t>
            </a:r>
          </a:p>
        </p:txBody>
      </p:sp>
    </p:spTree>
    <p:extLst>
      <p:ext uri="{BB962C8B-B14F-4D97-AF65-F5344CB8AC3E}">
        <p14:creationId xmlns:p14="http://schemas.microsoft.com/office/powerpoint/2010/main" val="243488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79D14C1-939A-1B46-8311-4577BB161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6755773" cy="5867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493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3A4C543-0339-B745-82ED-5275B959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7391400" cy="58212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7289-B195-F94D-A9C2-4C40FD90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448"/>
            <a:ext cx="8420100" cy="1133590"/>
          </a:xfrm>
        </p:spPr>
        <p:txBody>
          <a:bodyPr/>
          <a:lstStyle/>
          <a:p>
            <a:r>
              <a:rPr lang="en-US" sz="2800" dirty="0"/>
              <a:t>Features of MCA and ICA Large Vessel Occlusion (LVO)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411B-1C9C-3642-8F85-77A3FA00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95400"/>
            <a:ext cx="84201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Left MCA/ICA </a:t>
            </a:r>
            <a:r>
              <a:rPr lang="en-US" dirty="0"/>
              <a:t>stroke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Aphasia</a:t>
            </a:r>
            <a:r>
              <a:rPr lang="en-US" dirty="0"/>
              <a:t> = acquired loss of language function</a:t>
            </a:r>
          </a:p>
          <a:p>
            <a:pPr lvl="2"/>
            <a:r>
              <a:rPr lang="en-US" dirty="0"/>
              <a:t>Impaired speech production and/or comprehension</a:t>
            </a:r>
          </a:p>
          <a:p>
            <a:pPr lvl="2"/>
            <a:r>
              <a:rPr lang="en-US" dirty="0"/>
              <a:t>Impaired naming and repetition are common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Eye deviation </a:t>
            </a:r>
            <a:r>
              <a:rPr lang="en-US" dirty="0"/>
              <a:t>to the left side with impaired gaze to the right (weak) side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Loss of vision and/or neglect </a:t>
            </a:r>
            <a:r>
              <a:rPr lang="en-US" dirty="0"/>
              <a:t>of the right side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Right-sided weakness</a:t>
            </a:r>
          </a:p>
          <a:p>
            <a:r>
              <a:rPr lang="en-US" dirty="0">
                <a:solidFill>
                  <a:srgbClr val="7030A0"/>
                </a:solidFill>
              </a:rPr>
              <a:t>Right MCA/ICA</a:t>
            </a:r>
            <a:r>
              <a:rPr lang="en-US" dirty="0"/>
              <a:t> stroke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Eye deviation </a:t>
            </a:r>
            <a:r>
              <a:rPr lang="en-US" dirty="0"/>
              <a:t>to the right side with impaired gaze to the left (weak) side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Loss of vision </a:t>
            </a:r>
            <a:r>
              <a:rPr lang="en-US" dirty="0"/>
              <a:t>to the left side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Prominent neglect </a:t>
            </a:r>
            <a:r>
              <a:rPr lang="en-US" dirty="0"/>
              <a:t>including failure to recognize the left side of the body or that they are having stroke symptoms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Left-sided weakness</a:t>
            </a:r>
          </a:p>
        </p:txBody>
      </p:sp>
    </p:spTree>
    <p:extLst>
      <p:ext uri="{BB962C8B-B14F-4D97-AF65-F5344CB8AC3E}">
        <p14:creationId xmlns:p14="http://schemas.microsoft.com/office/powerpoint/2010/main" val="15816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5673FB-C973-7D43-80EB-00FA23E5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3439304" cy="609355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ADB4D-EC87-8542-BF65-0F2FA3C1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06" y="0"/>
            <a:ext cx="3409094" cy="6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0FF10-5974-0148-ACA0-B65848068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15103"/>
              </p:ext>
            </p:extLst>
          </p:nvPr>
        </p:nvGraphicFramePr>
        <p:xfrm>
          <a:off x="43665" y="56797"/>
          <a:ext cx="9056670" cy="67447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0833">
                  <a:extLst>
                    <a:ext uri="{9D8B030D-6E8A-4147-A177-3AD203B41FA5}">
                      <a16:colId xmlns:a16="http://schemas.microsoft.com/office/drawing/2014/main" val="3989417671"/>
                    </a:ext>
                  </a:extLst>
                </a:gridCol>
                <a:gridCol w="7428281">
                  <a:extLst>
                    <a:ext uri="{9D8B030D-6E8A-4147-A177-3AD203B41FA5}">
                      <a16:colId xmlns:a16="http://schemas.microsoft.com/office/drawing/2014/main" val="616615813"/>
                    </a:ext>
                  </a:extLst>
                </a:gridCol>
                <a:gridCol w="1367556">
                  <a:extLst>
                    <a:ext uri="{9D8B030D-6E8A-4147-A177-3AD203B41FA5}">
                      <a16:colId xmlns:a16="http://schemas.microsoft.com/office/drawing/2014/main" val="4116637895"/>
                    </a:ext>
                  </a:extLst>
                </a:gridCol>
              </a:tblGrid>
              <a:tr h="5838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Emergency Medical Stroke Assessment (EMSA)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1" marR="90001" marT="45001" marB="450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32169"/>
                  </a:ext>
                </a:extLst>
              </a:tr>
              <a:tr h="3213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1" marR="90001" marT="45001" marB="450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Abnormal?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 anchor="b"/>
                </a:tc>
                <a:extLst>
                  <a:ext uri="{0D108BD9-81ED-4DB2-BD59-A6C34878D82A}">
                    <a16:rowId xmlns:a16="http://schemas.microsoft.com/office/drawing/2014/main" val="48578491"/>
                  </a:ext>
                </a:extLst>
              </a:tr>
              <a:tr h="26010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E: Eye Movement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1" marR="90001" marT="45001" marB="450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1340635240"/>
                  </a:ext>
                </a:extLst>
              </a:tr>
              <a:tr h="5980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Horizontal Gaze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Ask patient to keep their head still and follow your finger left to right with their eyes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aphasic patients, call the patient’s name on one side and then the other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Abnormal: Patient is unable to follow as well in one direction compared to the 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2899254176"/>
                  </a:ext>
                </a:extLst>
              </a:tr>
              <a:tr h="26010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M: Motor – Asymmetric Face, Arm, or Leg Weakness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1" marR="90001" marT="45001" marB="450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476932093"/>
                  </a:ext>
                </a:extLst>
              </a:tr>
              <a:tr h="5980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Facial Weakness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Ask patient to show their teeth or smile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aphasic patients, look for asymmetric grimace to pain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Abnormal: One side of the face does not move as well as the 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1657638314"/>
                  </a:ext>
                </a:extLst>
              </a:tr>
              <a:tr h="5980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Arm Weakness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Ask patient to hold out both arms, palms up, for 10 seconds with eyes closed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aphasic patients, hold the patients arms up and let go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Abnormal: One arm does not move or drifts down compared to the 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4256451647"/>
                  </a:ext>
                </a:extLst>
              </a:tr>
              <a:tr h="5980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Leg Weakness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Ask patient to lift up one leg and then the other for 5 seconds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aphasic patients, hold up one leg and let go, then repeat on the other side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Abnormal: One leg does not move or drifts down compared to the 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1697213299"/>
                  </a:ext>
                </a:extLst>
              </a:tr>
              <a:tr h="260102">
                <a:tc gridSpan="2">
                  <a:txBody>
                    <a:bodyPr/>
                    <a:lstStyle/>
                    <a:p>
                      <a:pPr marL="228600" marR="0" indent="-2286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SA: Slurred Speech or Aphasia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1" marR="90001" marT="45001" marB="450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2529401212"/>
                  </a:ext>
                </a:extLst>
              </a:tr>
              <a:tr h="44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Naming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Ask patient to name your watch and pen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Abnormal:  Patient slurs words, says the wrong words, or is unable to speak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3281127049"/>
                  </a:ext>
                </a:extLst>
              </a:tr>
              <a:tr h="446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Repetition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Ask patient to repeat “They heard him speak on the radio last night” after you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Abnormal: Patient slurs words, says the wrong words, or is unable to speak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8" marR="71518" marT="0" marB="0"/>
                </a:tc>
                <a:extLst>
                  <a:ext uri="{0D108BD9-81ED-4DB2-BD59-A6C34878D82A}">
                    <a16:rowId xmlns:a16="http://schemas.microsoft.com/office/drawing/2014/main" val="242298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04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3578-08EA-F14F-8A45-412D038C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Last Known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2289-4E5D-184F-AFEF-B691C0A5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58860"/>
          </a:xfrm>
        </p:spPr>
        <p:txBody>
          <a:bodyPr/>
          <a:lstStyle/>
          <a:p>
            <a:r>
              <a:rPr lang="en-US" dirty="0"/>
              <a:t>Time Last known well (LKW) is part of how we determine if a patient is eligible for t-PA (&lt; 4.5 hours) or thrombectomy (&lt; 24 hours)</a:t>
            </a:r>
          </a:p>
          <a:p>
            <a:r>
              <a:rPr lang="en-US" dirty="0"/>
              <a:t>Time LKW will be a critical part of your triage decision after implementation of SBST</a:t>
            </a:r>
          </a:p>
          <a:p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u="sng" dirty="0">
                <a:solidFill>
                  <a:srgbClr val="00B0F0"/>
                </a:solidFill>
              </a:rPr>
              <a:t>reliably-witnessed </a:t>
            </a:r>
            <a:r>
              <a:rPr lang="en-US" dirty="0">
                <a:solidFill>
                  <a:srgbClr val="00B0F0"/>
                </a:solidFill>
              </a:rPr>
              <a:t>onset time = time LKW</a:t>
            </a:r>
          </a:p>
          <a:p>
            <a:r>
              <a:rPr lang="en-US" dirty="0">
                <a:solidFill>
                  <a:srgbClr val="FF0000"/>
                </a:solidFill>
              </a:rPr>
              <a:t>If onset not reliably witnessed, time LKW = when the patient was last seen at their baseline level of neurologic function</a:t>
            </a:r>
          </a:p>
        </p:txBody>
      </p:sp>
    </p:spTree>
    <p:extLst>
      <p:ext uri="{BB962C8B-B14F-4D97-AF65-F5344CB8AC3E}">
        <p14:creationId xmlns:p14="http://schemas.microsoft.com/office/powerpoint/2010/main" val="2139350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3578-08EA-F14F-8A45-412D038C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Last Known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2289-4E5D-184F-AFEF-B691C0A5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58860"/>
          </a:xfrm>
        </p:spPr>
        <p:txBody>
          <a:bodyPr/>
          <a:lstStyle/>
          <a:p>
            <a:r>
              <a:rPr lang="en-US" dirty="0"/>
              <a:t>LKW = onset time when symptoms are first observed when a patient can reliably self-report or if onset is witnessed by someone else</a:t>
            </a:r>
          </a:p>
          <a:p>
            <a:pPr lvl="1"/>
            <a:r>
              <a:rPr lang="en-US" dirty="0"/>
              <a:t>Wife sees husband suddenly stop speaking during breakfast at 7 AM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Witnessed onset = time LKW = 7 AM</a:t>
            </a:r>
          </a:p>
          <a:p>
            <a:pPr lvl="1"/>
            <a:r>
              <a:rPr lang="en-US" dirty="0"/>
              <a:t>Patient without aphasia or neglect reports sudden onset of right-sided weakness at 2 PM while at work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Reliably self-reported onset = time LKW = 2 PM</a:t>
            </a:r>
          </a:p>
        </p:txBody>
      </p:sp>
    </p:spTree>
    <p:extLst>
      <p:ext uri="{BB962C8B-B14F-4D97-AF65-F5344CB8AC3E}">
        <p14:creationId xmlns:p14="http://schemas.microsoft.com/office/powerpoint/2010/main" val="428660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3578-08EA-F14F-8A45-412D038C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Last Known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2289-4E5D-184F-AFEF-B691C0A50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58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u="sng" dirty="0"/>
              <a:t>not</a:t>
            </a:r>
            <a:r>
              <a:rPr lang="en-US" dirty="0"/>
              <a:t> reliably witnessed, time LKW = when the patient was last seen at their baseline level of neurologic function</a:t>
            </a:r>
          </a:p>
          <a:p>
            <a:pPr lvl="1"/>
            <a:r>
              <a:rPr lang="en-US" dirty="0"/>
              <a:t>After returning home from work at 6 PM, wife finds husband on kitchen floor with confusion and left-sided weakness. He was last seen to be OK at 8 AM after breakfast before she went to work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Time LKW = 8 AM</a:t>
            </a:r>
          </a:p>
          <a:p>
            <a:pPr lvl="1"/>
            <a:r>
              <a:rPr lang="en-US" dirty="0"/>
              <a:t>Patient reports that she had left-sided weakness on awakening at 6 AM. She was in her usual state of health when she went to bed at 11 PM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Time LKW = 11 PM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5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Learning Objectives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9570"/>
            <a:ext cx="8229600" cy="45588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At the conclusion of this course, participants will be able to:</a:t>
            </a:r>
            <a:endParaRPr lang="en-US" dirty="0">
              <a:solidFill>
                <a:srgbClr val="008000"/>
              </a:solidFill>
            </a:endParaRPr>
          </a:p>
          <a:p>
            <a:pPr lvl="0"/>
            <a:r>
              <a:rPr lang="en-US" dirty="0">
                <a:solidFill>
                  <a:srgbClr val="008000"/>
                </a:solidFill>
              </a:rPr>
              <a:t>Understand why the Alabama Stroke System is incorporating severity-based stroke triage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Recall treatment options for ischemic strokes and the time frame for certain treatment options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Recognize stroke symptoms and signs and common stroke mimics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Examine a patient using the EMSA, and interpret the results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Determine a patient’s LKW time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Support patients in getting routed to the most suitable location avoiding delays</a:t>
            </a:r>
          </a:p>
        </p:txBody>
      </p:sp>
    </p:spTree>
    <p:extLst>
      <p:ext uri="{BB962C8B-B14F-4D97-AF65-F5344CB8AC3E}">
        <p14:creationId xmlns:p14="http://schemas.microsoft.com/office/powerpoint/2010/main" val="3415676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08A28-8BF5-8A4C-885E-C220355D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CF195-E8E9-C34E-9B57-25F531245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1600" dirty="0"/>
              <a:t>Kent Wilson, BS, AAS, NRP		</a:t>
            </a:r>
            <a:br>
              <a:rPr lang="en-US" sz="1600" dirty="0"/>
            </a:br>
            <a:r>
              <a:rPr lang="en-US" sz="1600" dirty="0"/>
              <a:t>Stroke and Cardiac Systems Coordinator</a:t>
            </a:r>
            <a:br>
              <a:rPr lang="en-US" sz="1600" dirty="0"/>
            </a:br>
            <a:r>
              <a:rPr lang="en-US" sz="1600" dirty="0"/>
              <a:t>Alabama Department of Public Health</a:t>
            </a:r>
            <a:br>
              <a:rPr lang="en-US" sz="1600" dirty="0"/>
            </a:br>
            <a:r>
              <a:rPr lang="en-US" sz="1600" dirty="0"/>
              <a:t>Office of Emergency Medical Services</a:t>
            </a:r>
            <a:br>
              <a:rPr lang="en-US" sz="1600" dirty="0"/>
            </a:br>
            <a:r>
              <a:rPr lang="en-US" sz="1600" dirty="0"/>
              <a:t>Administrative Annex</a:t>
            </a:r>
            <a:br>
              <a:rPr lang="en-US" sz="1600" dirty="0"/>
            </a:br>
            <a:r>
              <a:rPr lang="en-US" sz="1600" dirty="0"/>
              <a:t>208 Legends Court</a:t>
            </a:r>
            <a:br>
              <a:rPr lang="en-US" sz="1600" dirty="0"/>
            </a:br>
            <a:r>
              <a:rPr lang="en-US" sz="1600" dirty="0"/>
              <a:t>P.O. Box 303017</a:t>
            </a:r>
            <a:br>
              <a:rPr lang="en-US" sz="1600" dirty="0"/>
            </a:br>
            <a:r>
              <a:rPr lang="en-US" sz="1600" dirty="0"/>
              <a:t>Prattville, AL 36066</a:t>
            </a:r>
            <a:br>
              <a:rPr lang="en-US" sz="1600" dirty="0"/>
            </a:br>
            <a:r>
              <a:rPr lang="en-US" sz="1600" dirty="0"/>
              <a:t>Office: 334-290-3088</a:t>
            </a:r>
            <a:br>
              <a:rPr lang="en-US" sz="1600" dirty="0"/>
            </a:br>
            <a:r>
              <a:rPr lang="en-US" sz="1600" dirty="0"/>
              <a:t>Fax: 334-206-0364</a:t>
            </a:r>
          </a:p>
          <a:p>
            <a:pPr marL="0" indent="0">
              <a:buNone/>
            </a:pPr>
            <a:r>
              <a:rPr lang="en-US" sz="1600" dirty="0" err="1"/>
              <a:t>kent.wilson@adph.state.al.us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Toby Ira Gropen, MD, FAHA | James H. Halsey Jr., MD Endowed Professor</a:t>
            </a:r>
            <a:br>
              <a:rPr lang="en-US" sz="1600" dirty="0"/>
            </a:br>
            <a:r>
              <a:rPr lang="en-US" sz="1600" dirty="0"/>
              <a:t>Chief, Division of Cerebrovascular Disease/Department of Neurology</a:t>
            </a:r>
            <a:br>
              <a:rPr lang="en-US" sz="1600" dirty="0"/>
            </a:br>
            <a:r>
              <a:rPr lang="en-US" sz="1600" dirty="0"/>
              <a:t>Director, Comprehensive Neurovascular and Stroke Center</a:t>
            </a:r>
            <a:br>
              <a:rPr lang="en-US" sz="1600" dirty="0"/>
            </a:br>
            <a:r>
              <a:rPr lang="en-US" sz="1600" dirty="0"/>
              <a:t>UAB | The University of Alabama at Birmingham</a:t>
            </a:r>
            <a:br>
              <a:rPr lang="en-US" sz="1600" dirty="0"/>
            </a:br>
            <a:r>
              <a:rPr lang="en-US" sz="1600" dirty="0"/>
              <a:t>RWUH M226 | 619 19th St S | Birmingham, AL 35249-3280</a:t>
            </a:r>
            <a:br>
              <a:rPr lang="en-US" sz="1600" dirty="0"/>
            </a:br>
            <a:r>
              <a:rPr lang="en-US" sz="1600" dirty="0"/>
              <a:t>Office: 205-975-7516</a:t>
            </a:r>
          </a:p>
          <a:p>
            <a:pPr marL="0" indent="0">
              <a:buNone/>
            </a:pPr>
            <a:r>
              <a:rPr lang="en-US" sz="1600" dirty="0" err="1"/>
              <a:t>tgropen@uabmc.edu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58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138"/>
            <a:ext cx="8229600" cy="568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Current EMS Stroke Triage</a:t>
            </a:r>
          </a:p>
        </p:txBody>
      </p:sp>
      <p:sp>
        <p:nvSpPr>
          <p:cNvPr id="36866" name="AutoShape 5"/>
          <p:cNvSpPr>
            <a:spLocks noChangeAspect="1" noChangeArrowheads="1" noTextEdit="1"/>
          </p:cNvSpPr>
          <p:nvPr/>
        </p:nvSpPr>
        <p:spPr bwMode="auto">
          <a:xfrm>
            <a:off x="380763" y="1295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67000" y="2330937"/>
            <a:ext cx="3694915" cy="3390900"/>
            <a:chOff x="2730239" y="1752600"/>
            <a:chExt cx="4013723" cy="3683476"/>
          </a:xfrm>
        </p:grpSpPr>
        <p:grpSp>
          <p:nvGrpSpPr>
            <p:cNvPr id="36867" name="Group 5"/>
            <p:cNvGrpSpPr>
              <a:grpSpLocks/>
            </p:cNvGrpSpPr>
            <p:nvPr/>
          </p:nvGrpSpPr>
          <p:grpSpPr bwMode="auto">
            <a:xfrm>
              <a:off x="4054635" y="1752600"/>
              <a:ext cx="2689327" cy="3683476"/>
              <a:chOff x="4054799" y="1752600"/>
              <a:chExt cx="2689615" cy="3683475"/>
            </a:xfrm>
          </p:grpSpPr>
          <p:sp>
            <p:nvSpPr>
              <p:cNvPr id="36869" name="_s68614"/>
              <p:cNvSpPr>
                <a:spLocks noChangeShapeType="1"/>
              </p:cNvSpPr>
              <p:nvPr/>
            </p:nvSpPr>
            <p:spPr bwMode="auto">
              <a:xfrm flipV="1">
                <a:off x="4724400" y="2166699"/>
                <a:ext cx="0" cy="5765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36870" name="_s68617"/>
              <p:cNvSpPr>
                <a:spLocks noChangeArrowheads="1"/>
              </p:cNvSpPr>
              <p:nvPr/>
            </p:nvSpPr>
            <p:spPr bwMode="auto">
              <a:xfrm>
                <a:off x="5423138" y="4114799"/>
                <a:ext cx="1321276" cy="13212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b="1" dirty="0"/>
                  <a:t>Stroke</a:t>
                </a:r>
              </a:p>
              <a:p>
                <a:pPr algn="ctr"/>
                <a:r>
                  <a:rPr lang="en-US" altLang="en-US" sz="1400" b="1" dirty="0"/>
                  <a:t>Center</a:t>
                </a:r>
              </a:p>
            </p:txBody>
          </p:sp>
          <p:sp>
            <p:nvSpPr>
              <p:cNvPr id="34825" name="_s1031"/>
              <p:cNvSpPr>
                <a:spLocks noChangeArrowheads="1"/>
              </p:cNvSpPr>
              <p:nvPr/>
            </p:nvSpPr>
            <p:spPr bwMode="auto">
              <a:xfrm>
                <a:off x="4054799" y="2807978"/>
                <a:ext cx="1410206" cy="587409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ea typeface="ＭＳ Ｐゴシック" charset="0"/>
                    <a:cs typeface="ＭＳ Ｐゴシック" charset="0"/>
                  </a:rPr>
                  <a:t>EMS</a:t>
                </a:r>
              </a:p>
            </p:txBody>
          </p:sp>
          <p:sp>
            <p:nvSpPr>
              <p:cNvPr id="36875" name="TextBox 5"/>
              <p:cNvSpPr txBox="1">
                <a:spLocks noChangeArrowheads="1"/>
              </p:cNvSpPr>
              <p:nvPr/>
            </p:nvSpPr>
            <p:spPr bwMode="auto">
              <a:xfrm>
                <a:off x="4114800" y="1752600"/>
                <a:ext cx="12112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Patient</a:t>
                </a:r>
              </a:p>
            </p:txBody>
          </p:sp>
        </p:grpSp>
        <p:sp>
          <p:nvSpPr>
            <p:cNvPr id="13" name="_s68617"/>
            <p:cNvSpPr>
              <a:spLocks noChangeArrowheads="1"/>
            </p:cNvSpPr>
            <p:nvPr/>
          </p:nvSpPr>
          <p:spPr bwMode="auto">
            <a:xfrm>
              <a:off x="2730239" y="4114800"/>
              <a:ext cx="1321135" cy="13212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b="1" dirty="0"/>
                <a:t>Non-Stroke</a:t>
              </a:r>
            </a:p>
            <a:p>
              <a:pPr algn="ctr"/>
              <a:r>
                <a:rPr lang="en-US" altLang="en-US" sz="1400" b="1" dirty="0"/>
                <a:t>Center</a:t>
              </a:r>
            </a:p>
          </p:txBody>
        </p:sp>
        <p:cxnSp>
          <p:nvCxnSpPr>
            <p:cNvPr id="2" name="Straight Arrow Connector 1"/>
            <p:cNvCxnSpPr>
              <a:stCxn id="34825" idx="4"/>
              <a:endCxn id="36870" idx="1"/>
            </p:cNvCxnSpPr>
            <p:nvPr/>
          </p:nvCxnSpPr>
          <p:spPr>
            <a:xfrm>
              <a:off x="4759663" y="3395387"/>
              <a:ext cx="856641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34825" idx="4"/>
              <a:endCxn id="13" idx="7"/>
            </p:cNvCxnSpPr>
            <p:nvPr/>
          </p:nvCxnSpPr>
          <p:spPr>
            <a:xfrm flipH="1">
              <a:off x="3857898" y="3395387"/>
              <a:ext cx="901765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C19526-33E2-0141-B733-B0440D9797A8}"/>
              </a:ext>
            </a:extLst>
          </p:cNvPr>
          <p:cNvSpPr txBox="1"/>
          <p:nvPr/>
        </p:nvSpPr>
        <p:spPr>
          <a:xfrm>
            <a:off x="3582727" y="1286992"/>
            <a:ext cx="1905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Current Stroke Triage to nearest stroke center</a:t>
            </a:r>
          </a:p>
        </p:txBody>
      </p:sp>
    </p:spTree>
    <p:extLst>
      <p:ext uri="{BB962C8B-B14F-4D97-AF65-F5344CB8AC3E}">
        <p14:creationId xmlns:p14="http://schemas.microsoft.com/office/powerpoint/2010/main" val="37453985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138"/>
            <a:ext cx="8229600" cy="568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1: EMS Identification of Patients with Severe Stroke (Suspected LVO)</a:t>
            </a:r>
          </a:p>
        </p:txBody>
      </p:sp>
      <p:sp>
        <p:nvSpPr>
          <p:cNvPr id="36866" name="AutoShape 5"/>
          <p:cNvSpPr>
            <a:spLocks noChangeAspect="1" noChangeArrowheads="1" noTextEdit="1"/>
          </p:cNvSpPr>
          <p:nvPr/>
        </p:nvSpPr>
        <p:spPr bwMode="auto">
          <a:xfrm>
            <a:off x="380763" y="1295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B596E-D05B-A94B-8240-69EFC0E967A5}"/>
              </a:ext>
            </a:extLst>
          </p:cNvPr>
          <p:cNvGrpSpPr/>
          <p:nvPr/>
        </p:nvGrpSpPr>
        <p:grpSpPr>
          <a:xfrm>
            <a:off x="1008753" y="1733550"/>
            <a:ext cx="3694915" cy="3390900"/>
            <a:chOff x="2730239" y="1752600"/>
            <a:chExt cx="4013723" cy="3683476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A4EF2D8A-EE82-AA46-B743-1BCAFF6A1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635" y="1752600"/>
              <a:ext cx="2689327" cy="3683476"/>
              <a:chOff x="4054799" y="1752600"/>
              <a:chExt cx="2689615" cy="3683475"/>
            </a:xfrm>
          </p:grpSpPr>
          <p:sp>
            <p:nvSpPr>
              <p:cNvPr id="33" name="_s68614">
                <a:extLst>
                  <a:ext uri="{FF2B5EF4-FFF2-40B4-BE49-F238E27FC236}">
                    <a16:creationId xmlns:a16="http://schemas.microsoft.com/office/drawing/2014/main" id="{183875C7-EAE1-D948-857E-03734AAB2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4400" y="2166699"/>
                <a:ext cx="0" cy="5765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34" name="_s68617">
                <a:extLst>
                  <a:ext uri="{FF2B5EF4-FFF2-40B4-BE49-F238E27FC236}">
                    <a16:creationId xmlns:a16="http://schemas.microsoft.com/office/drawing/2014/main" id="{CE01C4E0-5A18-A643-8252-5C186CE28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138" y="4114799"/>
                <a:ext cx="1321276" cy="13212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b="1" dirty="0"/>
                  <a:t>Stroke</a:t>
                </a:r>
              </a:p>
              <a:p>
                <a:pPr algn="ctr"/>
                <a:r>
                  <a:rPr lang="en-US" altLang="en-US" sz="1400" b="1" dirty="0"/>
                  <a:t>Center</a:t>
                </a:r>
              </a:p>
            </p:txBody>
          </p:sp>
          <p:sp>
            <p:nvSpPr>
              <p:cNvPr id="35" name="_s1031">
                <a:extLst>
                  <a:ext uri="{FF2B5EF4-FFF2-40B4-BE49-F238E27FC236}">
                    <a16:creationId xmlns:a16="http://schemas.microsoft.com/office/drawing/2014/main" id="{470DF88A-9885-4548-B470-FA87A2D48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799" y="2807978"/>
                <a:ext cx="1410206" cy="587409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ea typeface="ＭＳ Ｐゴシック" charset="0"/>
                    <a:cs typeface="ＭＳ Ｐゴシック" charset="0"/>
                  </a:rPr>
                  <a:t>EMS</a:t>
                </a:r>
              </a:p>
            </p:txBody>
          </p:sp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1ECF478C-4E95-8249-B582-1357C2076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1752600"/>
                <a:ext cx="12112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Patient</a:t>
                </a:r>
              </a:p>
            </p:txBody>
          </p:sp>
        </p:grpSp>
        <p:sp>
          <p:nvSpPr>
            <p:cNvPr id="30" name="_s68617">
              <a:extLst>
                <a:ext uri="{FF2B5EF4-FFF2-40B4-BE49-F238E27FC236}">
                  <a16:creationId xmlns:a16="http://schemas.microsoft.com/office/drawing/2014/main" id="{029D2ABB-3358-FD4E-B3A9-8CD64D9A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239" y="4114800"/>
              <a:ext cx="1321135" cy="13212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b="1" dirty="0"/>
                <a:t>Non-Stroke</a:t>
              </a:r>
            </a:p>
            <a:p>
              <a:pPr algn="ctr"/>
              <a:r>
                <a:rPr lang="en-US" altLang="en-US" sz="1400" b="1" dirty="0"/>
                <a:t>Center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8965D1-3211-0D48-98C1-2EE49CD391C2}"/>
                </a:ext>
              </a:extLst>
            </p:cNvPr>
            <p:cNvCxnSpPr>
              <a:stCxn id="35" idx="4"/>
              <a:endCxn id="34" idx="1"/>
            </p:cNvCxnSpPr>
            <p:nvPr/>
          </p:nvCxnSpPr>
          <p:spPr>
            <a:xfrm>
              <a:off x="4759663" y="3395387"/>
              <a:ext cx="856641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EE6EEC-B9A8-F345-A98E-C4BD21C6C564}"/>
                </a:ext>
              </a:extLst>
            </p:cNvPr>
            <p:cNvCxnSpPr>
              <a:stCxn id="35" idx="4"/>
              <a:endCxn id="30" idx="7"/>
            </p:cNvCxnSpPr>
            <p:nvPr/>
          </p:nvCxnSpPr>
          <p:spPr>
            <a:xfrm flipH="1">
              <a:off x="3857898" y="3395387"/>
              <a:ext cx="901765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4527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138"/>
            <a:ext cx="8229600" cy="5683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1: EMS Identification of Patients with Severe Stroke (Suspected LVO)</a:t>
            </a:r>
          </a:p>
        </p:txBody>
      </p:sp>
      <p:sp>
        <p:nvSpPr>
          <p:cNvPr id="36866" name="AutoShape 5"/>
          <p:cNvSpPr>
            <a:spLocks noChangeAspect="1" noChangeArrowheads="1" noTextEdit="1"/>
          </p:cNvSpPr>
          <p:nvPr/>
        </p:nvSpPr>
        <p:spPr bwMode="auto">
          <a:xfrm>
            <a:off x="380763" y="1295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B596E-D05B-A94B-8240-69EFC0E967A5}"/>
              </a:ext>
            </a:extLst>
          </p:cNvPr>
          <p:cNvGrpSpPr/>
          <p:nvPr/>
        </p:nvGrpSpPr>
        <p:grpSpPr>
          <a:xfrm>
            <a:off x="1008753" y="1733550"/>
            <a:ext cx="3694915" cy="3390900"/>
            <a:chOff x="2730239" y="1752600"/>
            <a:chExt cx="4013723" cy="3683476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A4EF2D8A-EE82-AA46-B743-1BCAFF6A1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635" y="1752600"/>
              <a:ext cx="2689327" cy="3683476"/>
              <a:chOff x="4054799" y="1752600"/>
              <a:chExt cx="2689615" cy="3683475"/>
            </a:xfrm>
          </p:grpSpPr>
          <p:sp>
            <p:nvSpPr>
              <p:cNvPr id="33" name="_s68614">
                <a:extLst>
                  <a:ext uri="{FF2B5EF4-FFF2-40B4-BE49-F238E27FC236}">
                    <a16:creationId xmlns:a16="http://schemas.microsoft.com/office/drawing/2014/main" id="{183875C7-EAE1-D948-857E-03734AAB2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4400" y="2166699"/>
                <a:ext cx="0" cy="5765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34" name="_s68617">
                <a:extLst>
                  <a:ext uri="{FF2B5EF4-FFF2-40B4-BE49-F238E27FC236}">
                    <a16:creationId xmlns:a16="http://schemas.microsoft.com/office/drawing/2014/main" id="{CE01C4E0-5A18-A643-8252-5C186CE28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138" y="4114799"/>
                <a:ext cx="1321276" cy="13212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b="1" dirty="0"/>
                  <a:t>Stroke</a:t>
                </a:r>
              </a:p>
              <a:p>
                <a:pPr algn="ctr"/>
                <a:r>
                  <a:rPr lang="en-US" altLang="en-US" sz="1400" b="1" dirty="0"/>
                  <a:t>Center</a:t>
                </a:r>
              </a:p>
            </p:txBody>
          </p:sp>
          <p:sp>
            <p:nvSpPr>
              <p:cNvPr id="35" name="_s1031">
                <a:extLst>
                  <a:ext uri="{FF2B5EF4-FFF2-40B4-BE49-F238E27FC236}">
                    <a16:creationId xmlns:a16="http://schemas.microsoft.com/office/drawing/2014/main" id="{470DF88A-9885-4548-B470-FA87A2D48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799" y="2807978"/>
                <a:ext cx="1410206" cy="587409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ea typeface="ＭＳ Ｐゴシック" charset="0"/>
                    <a:cs typeface="ＭＳ Ｐゴシック" charset="0"/>
                  </a:rPr>
                  <a:t>EMS</a:t>
                </a:r>
              </a:p>
            </p:txBody>
          </p:sp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1ECF478C-4E95-8249-B582-1357C2076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1752600"/>
                <a:ext cx="12112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Patient</a:t>
                </a:r>
              </a:p>
            </p:txBody>
          </p:sp>
        </p:grpSp>
        <p:sp>
          <p:nvSpPr>
            <p:cNvPr id="30" name="_s68617">
              <a:extLst>
                <a:ext uri="{FF2B5EF4-FFF2-40B4-BE49-F238E27FC236}">
                  <a16:creationId xmlns:a16="http://schemas.microsoft.com/office/drawing/2014/main" id="{029D2ABB-3358-FD4E-B3A9-8CD64D9A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239" y="4114800"/>
              <a:ext cx="1321135" cy="13212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b="1" dirty="0"/>
                <a:t>Non-Stroke</a:t>
              </a:r>
            </a:p>
            <a:p>
              <a:pPr algn="ctr"/>
              <a:r>
                <a:rPr lang="en-US" altLang="en-US" sz="1400" b="1" dirty="0"/>
                <a:t>Center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8965D1-3211-0D48-98C1-2EE49CD391C2}"/>
                </a:ext>
              </a:extLst>
            </p:cNvPr>
            <p:cNvCxnSpPr>
              <a:stCxn id="35" idx="4"/>
              <a:endCxn id="34" idx="1"/>
            </p:cNvCxnSpPr>
            <p:nvPr/>
          </p:nvCxnSpPr>
          <p:spPr>
            <a:xfrm>
              <a:off x="4759663" y="3395387"/>
              <a:ext cx="856641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EE6EEC-B9A8-F345-A98E-C4BD21C6C564}"/>
                </a:ext>
              </a:extLst>
            </p:cNvPr>
            <p:cNvCxnSpPr>
              <a:stCxn id="35" idx="4"/>
              <a:endCxn id="30" idx="7"/>
            </p:cNvCxnSpPr>
            <p:nvPr/>
          </p:nvCxnSpPr>
          <p:spPr>
            <a:xfrm flipH="1">
              <a:off x="3857898" y="3395387"/>
              <a:ext cx="901765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Double Brace 4">
            <a:extLst>
              <a:ext uri="{FF2B5EF4-FFF2-40B4-BE49-F238E27FC236}">
                <a16:creationId xmlns:a16="http://schemas.microsoft.com/office/drawing/2014/main" id="{99039C58-140E-D945-A3CF-4ACBD4870D6F}"/>
              </a:ext>
            </a:extLst>
          </p:cNvPr>
          <p:cNvSpPr/>
          <p:nvPr/>
        </p:nvSpPr>
        <p:spPr>
          <a:xfrm>
            <a:off x="3581415" y="2508652"/>
            <a:ext cx="5105385" cy="96938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Distinguish between Stroke and Stroke Mimic</a:t>
            </a:r>
          </a:p>
        </p:txBody>
      </p:sp>
    </p:spTree>
    <p:extLst>
      <p:ext uri="{BB962C8B-B14F-4D97-AF65-F5344CB8AC3E}">
        <p14:creationId xmlns:p14="http://schemas.microsoft.com/office/powerpoint/2010/main" val="40787654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138"/>
            <a:ext cx="8229600" cy="5683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1: EMS Identification of Patients with Severe Stroke (Suspected LVO)</a:t>
            </a:r>
          </a:p>
        </p:txBody>
      </p:sp>
      <p:sp>
        <p:nvSpPr>
          <p:cNvPr id="36866" name="AutoShape 5"/>
          <p:cNvSpPr>
            <a:spLocks noChangeAspect="1" noChangeArrowheads="1" noTextEdit="1"/>
          </p:cNvSpPr>
          <p:nvPr/>
        </p:nvSpPr>
        <p:spPr bwMode="auto">
          <a:xfrm>
            <a:off x="380763" y="1295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B596E-D05B-A94B-8240-69EFC0E967A5}"/>
              </a:ext>
            </a:extLst>
          </p:cNvPr>
          <p:cNvGrpSpPr/>
          <p:nvPr/>
        </p:nvGrpSpPr>
        <p:grpSpPr>
          <a:xfrm>
            <a:off x="1008753" y="1733550"/>
            <a:ext cx="3694915" cy="3390900"/>
            <a:chOff x="2730239" y="1752600"/>
            <a:chExt cx="4013723" cy="3683476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A4EF2D8A-EE82-AA46-B743-1BCAFF6A1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635" y="1752600"/>
              <a:ext cx="2689327" cy="3683476"/>
              <a:chOff x="4054799" y="1752600"/>
              <a:chExt cx="2689615" cy="3683475"/>
            </a:xfrm>
          </p:grpSpPr>
          <p:sp>
            <p:nvSpPr>
              <p:cNvPr id="33" name="_s68614">
                <a:extLst>
                  <a:ext uri="{FF2B5EF4-FFF2-40B4-BE49-F238E27FC236}">
                    <a16:creationId xmlns:a16="http://schemas.microsoft.com/office/drawing/2014/main" id="{183875C7-EAE1-D948-857E-03734AAB2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4400" y="2166699"/>
                <a:ext cx="0" cy="5765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34" name="_s68617">
                <a:extLst>
                  <a:ext uri="{FF2B5EF4-FFF2-40B4-BE49-F238E27FC236}">
                    <a16:creationId xmlns:a16="http://schemas.microsoft.com/office/drawing/2014/main" id="{CE01C4E0-5A18-A643-8252-5C186CE28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138" y="4114799"/>
                <a:ext cx="1321276" cy="13212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b="1" dirty="0"/>
                  <a:t>Stroke</a:t>
                </a:r>
              </a:p>
              <a:p>
                <a:pPr algn="ctr"/>
                <a:r>
                  <a:rPr lang="en-US" altLang="en-US" sz="1400" b="1" dirty="0"/>
                  <a:t>Center</a:t>
                </a:r>
              </a:p>
            </p:txBody>
          </p:sp>
          <p:sp>
            <p:nvSpPr>
              <p:cNvPr id="35" name="_s1031">
                <a:extLst>
                  <a:ext uri="{FF2B5EF4-FFF2-40B4-BE49-F238E27FC236}">
                    <a16:creationId xmlns:a16="http://schemas.microsoft.com/office/drawing/2014/main" id="{470DF88A-9885-4548-B470-FA87A2D48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799" y="2807978"/>
                <a:ext cx="1410206" cy="587409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ea typeface="ＭＳ Ｐゴシック" charset="0"/>
                    <a:cs typeface="ＭＳ Ｐゴシック" charset="0"/>
                  </a:rPr>
                  <a:t>EMS</a:t>
                </a:r>
              </a:p>
            </p:txBody>
          </p:sp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1ECF478C-4E95-8249-B582-1357C2076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1752600"/>
                <a:ext cx="12112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Patient</a:t>
                </a:r>
              </a:p>
            </p:txBody>
          </p:sp>
        </p:grpSp>
        <p:sp>
          <p:nvSpPr>
            <p:cNvPr id="30" name="_s68617">
              <a:extLst>
                <a:ext uri="{FF2B5EF4-FFF2-40B4-BE49-F238E27FC236}">
                  <a16:creationId xmlns:a16="http://schemas.microsoft.com/office/drawing/2014/main" id="{029D2ABB-3358-FD4E-B3A9-8CD64D9A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239" y="4114800"/>
              <a:ext cx="1321135" cy="13212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b="1" dirty="0"/>
                <a:t>Non-Stroke</a:t>
              </a:r>
            </a:p>
            <a:p>
              <a:pPr algn="ctr"/>
              <a:r>
                <a:rPr lang="en-US" altLang="en-US" sz="1400" b="1" dirty="0"/>
                <a:t>Center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8965D1-3211-0D48-98C1-2EE49CD391C2}"/>
                </a:ext>
              </a:extLst>
            </p:cNvPr>
            <p:cNvCxnSpPr>
              <a:stCxn id="35" idx="4"/>
              <a:endCxn id="34" idx="1"/>
            </p:cNvCxnSpPr>
            <p:nvPr/>
          </p:nvCxnSpPr>
          <p:spPr>
            <a:xfrm>
              <a:off x="4759663" y="3395387"/>
              <a:ext cx="856641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EE6EEC-B9A8-F345-A98E-C4BD21C6C564}"/>
                </a:ext>
              </a:extLst>
            </p:cNvPr>
            <p:cNvCxnSpPr>
              <a:stCxn id="35" idx="4"/>
              <a:endCxn id="30" idx="7"/>
            </p:cNvCxnSpPr>
            <p:nvPr/>
          </p:nvCxnSpPr>
          <p:spPr>
            <a:xfrm flipH="1">
              <a:off x="3857898" y="3395387"/>
              <a:ext cx="901765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Double Brace 4">
            <a:extLst>
              <a:ext uri="{FF2B5EF4-FFF2-40B4-BE49-F238E27FC236}">
                <a16:creationId xmlns:a16="http://schemas.microsoft.com/office/drawing/2014/main" id="{99039C58-140E-D945-A3CF-4ACBD4870D6F}"/>
              </a:ext>
            </a:extLst>
          </p:cNvPr>
          <p:cNvSpPr/>
          <p:nvPr/>
        </p:nvSpPr>
        <p:spPr>
          <a:xfrm>
            <a:off x="3581415" y="2508652"/>
            <a:ext cx="5105385" cy="96938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Distinguish between Stroke and Stroke Mimic</a:t>
            </a:r>
          </a:p>
          <a:p>
            <a:pPr marL="342900" indent="-342900">
              <a:buAutoNum type="arabicPeriod"/>
            </a:pPr>
            <a:r>
              <a:rPr lang="en-US" dirty="0"/>
              <a:t>Distinguish between mild and severe stroke (suspected LVO)</a:t>
            </a:r>
          </a:p>
        </p:txBody>
      </p:sp>
    </p:spTree>
    <p:extLst>
      <p:ext uri="{BB962C8B-B14F-4D97-AF65-F5344CB8AC3E}">
        <p14:creationId xmlns:p14="http://schemas.microsoft.com/office/powerpoint/2010/main" val="4947451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138"/>
            <a:ext cx="8229600" cy="568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1: EMS Identification of Patients with Severe Stroke (Suspected LVO)</a:t>
            </a:r>
          </a:p>
        </p:txBody>
      </p:sp>
      <p:sp>
        <p:nvSpPr>
          <p:cNvPr id="36866" name="AutoShape 5"/>
          <p:cNvSpPr>
            <a:spLocks noChangeAspect="1" noChangeArrowheads="1" noTextEdit="1"/>
          </p:cNvSpPr>
          <p:nvPr/>
        </p:nvSpPr>
        <p:spPr bwMode="auto">
          <a:xfrm>
            <a:off x="380763" y="1295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B596E-D05B-A94B-8240-69EFC0E967A5}"/>
              </a:ext>
            </a:extLst>
          </p:cNvPr>
          <p:cNvGrpSpPr/>
          <p:nvPr/>
        </p:nvGrpSpPr>
        <p:grpSpPr>
          <a:xfrm>
            <a:off x="1008753" y="1733550"/>
            <a:ext cx="3694915" cy="3390900"/>
            <a:chOff x="2730239" y="1752600"/>
            <a:chExt cx="4013723" cy="3683476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A4EF2D8A-EE82-AA46-B743-1BCAFF6A1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635" y="1752600"/>
              <a:ext cx="2689327" cy="3683476"/>
              <a:chOff x="4054799" y="1752600"/>
              <a:chExt cx="2689615" cy="3683475"/>
            </a:xfrm>
          </p:grpSpPr>
          <p:sp>
            <p:nvSpPr>
              <p:cNvPr id="33" name="_s68614">
                <a:extLst>
                  <a:ext uri="{FF2B5EF4-FFF2-40B4-BE49-F238E27FC236}">
                    <a16:creationId xmlns:a16="http://schemas.microsoft.com/office/drawing/2014/main" id="{183875C7-EAE1-D948-857E-03734AAB2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4400" y="2166699"/>
                <a:ext cx="0" cy="5765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34" name="_s68617">
                <a:extLst>
                  <a:ext uri="{FF2B5EF4-FFF2-40B4-BE49-F238E27FC236}">
                    <a16:creationId xmlns:a16="http://schemas.microsoft.com/office/drawing/2014/main" id="{CE01C4E0-5A18-A643-8252-5C186CE28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138" y="4114799"/>
                <a:ext cx="1321276" cy="13212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b="1" dirty="0"/>
                  <a:t>Stroke</a:t>
                </a:r>
              </a:p>
              <a:p>
                <a:pPr algn="ctr"/>
                <a:r>
                  <a:rPr lang="en-US" altLang="en-US" sz="1400" b="1" dirty="0"/>
                  <a:t>Center</a:t>
                </a:r>
              </a:p>
            </p:txBody>
          </p:sp>
          <p:sp>
            <p:nvSpPr>
              <p:cNvPr id="35" name="_s1031">
                <a:extLst>
                  <a:ext uri="{FF2B5EF4-FFF2-40B4-BE49-F238E27FC236}">
                    <a16:creationId xmlns:a16="http://schemas.microsoft.com/office/drawing/2014/main" id="{470DF88A-9885-4548-B470-FA87A2D48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799" y="2807978"/>
                <a:ext cx="1410206" cy="587409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ea typeface="ＭＳ Ｐゴシック" charset="0"/>
                    <a:cs typeface="ＭＳ Ｐゴシック" charset="0"/>
                  </a:rPr>
                  <a:t>EMS</a:t>
                </a:r>
              </a:p>
            </p:txBody>
          </p:sp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1ECF478C-4E95-8249-B582-1357C2076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1752600"/>
                <a:ext cx="12112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Patient</a:t>
                </a:r>
              </a:p>
            </p:txBody>
          </p:sp>
        </p:grpSp>
        <p:sp>
          <p:nvSpPr>
            <p:cNvPr id="30" name="_s68617">
              <a:extLst>
                <a:ext uri="{FF2B5EF4-FFF2-40B4-BE49-F238E27FC236}">
                  <a16:creationId xmlns:a16="http://schemas.microsoft.com/office/drawing/2014/main" id="{029D2ABB-3358-FD4E-B3A9-8CD64D9A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239" y="4114800"/>
              <a:ext cx="1321135" cy="13212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b="1" dirty="0"/>
                <a:t>Non-Stroke</a:t>
              </a:r>
            </a:p>
            <a:p>
              <a:pPr algn="ctr"/>
              <a:r>
                <a:rPr lang="en-US" altLang="en-US" sz="1400" b="1" dirty="0"/>
                <a:t>Center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8965D1-3211-0D48-98C1-2EE49CD391C2}"/>
                </a:ext>
              </a:extLst>
            </p:cNvPr>
            <p:cNvCxnSpPr>
              <a:stCxn id="35" idx="4"/>
              <a:endCxn id="34" idx="1"/>
            </p:cNvCxnSpPr>
            <p:nvPr/>
          </p:nvCxnSpPr>
          <p:spPr>
            <a:xfrm>
              <a:off x="4759663" y="3395387"/>
              <a:ext cx="856641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EE6EEC-B9A8-F345-A98E-C4BD21C6C564}"/>
                </a:ext>
              </a:extLst>
            </p:cNvPr>
            <p:cNvCxnSpPr>
              <a:stCxn id="35" idx="4"/>
              <a:endCxn id="30" idx="7"/>
            </p:cNvCxnSpPr>
            <p:nvPr/>
          </p:nvCxnSpPr>
          <p:spPr>
            <a:xfrm flipH="1">
              <a:off x="3857898" y="3395387"/>
              <a:ext cx="901765" cy="91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Double Brace 4">
            <a:extLst>
              <a:ext uri="{FF2B5EF4-FFF2-40B4-BE49-F238E27FC236}">
                <a16:creationId xmlns:a16="http://schemas.microsoft.com/office/drawing/2014/main" id="{99039C58-140E-D945-A3CF-4ACBD4870D6F}"/>
              </a:ext>
            </a:extLst>
          </p:cNvPr>
          <p:cNvSpPr/>
          <p:nvPr/>
        </p:nvSpPr>
        <p:spPr>
          <a:xfrm>
            <a:off x="3581415" y="2508652"/>
            <a:ext cx="5105385" cy="96938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Distinguish between Stroke and Stroke Mimic</a:t>
            </a:r>
          </a:p>
          <a:p>
            <a:pPr marL="342900" indent="-342900">
              <a:buAutoNum type="arabicPeriod"/>
            </a:pPr>
            <a:r>
              <a:rPr lang="en-US" dirty="0"/>
              <a:t>Distinguish between mild and severe stroke (suspected LVO)</a:t>
            </a:r>
          </a:p>
          <a:p>
            <a:pPr marL="342900" indent="-342900">
              <a:buAutoNum type="arabicPeriod"/>
            </a:pPr>
            <a:r>
              <a:rPr lang="en-US" dirty="0"/>
              <a:t>Determine time LKW</a:t>
            </a:r>
          </a:p>
        </p:txBody>
      </p:sp>
    </p:spTree>
    <p:extLst>
      <p:ext uri="{BB962C8B-B14F-4D97-AF65-F5344CB8AC3E}">
        <p14:creationId xmlns:p14="http://schemas.microsoft.com/office/powerpoint/2010/main" val="19206293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AC84A-6413-0143-8F94-3E4D03F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01"/>
            <a:ext cx="8229600" cy="1133590"/>
          </a:xfrm>
        </p:spPr>
        <p:txBody>
          <a:bodyPr/>
          <a:lstStyle/>
          <a:p>
            <a:r>
              <a:rPr lang="en-US" altLang="en-US" dirty="0">
                <a:latin typeface="Avenir Heavy" charset="0"/>
                <a:ea typeface="ＭＳ Ｐゴシック" charset="-128"/>
              </a:rPr>
              <a:t>Stage 2: Severity-Based Stroke Triage</a:t>
            </a:r>
            <a:endParaRPr lang="en-US" dirty="0"/>
          </a:p>
        </p:txBody>
      </p:sp>
      <p:sp>
        <p:nvSpPr>
          <p:cNvPr id="22" name="Left-Right Arrow Callout 21">
            <a:extLst>
              <a:ext uri="{FF2B5EF4-FFF2-40B4-BE49-F238E27FC236}">
                <a16:creationId xmlns:a16="http://schemas.microsoft.com/office/drawing/2014/main" id="{A7F7EE52-A06B-A540-99E9-CBA19DD36187}"/>
              </a:ext>
            </a:extLst>
          </p:cNvPr>
          <p:cNvSpPr/>
          <p:nvPr/>
        </p:nvSpPr>
        <p:spPr>
          <a:xfrm>
            <a:off x="3987417" y="1294403"/>
            <a:ext cx="2873542" cy="1207316"/>
          </a:xfrm>
          <a:prstGeom prst="leftRightArrowCallout">
            <a:avLst>
              <a:gd name="adj1" fmla="val 12737"/>
              <a:gd name="adj2" fmla="val 25000"/>
              <a:gd name="adj3" fmla="val 21393"/>
              <a:gd name="adj4" fmla="val 5558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tx1"/>
                </a:solidFill>
              </a:rPr>
              <a:t>AVPU = A or V </a:t>
            </a:r>
          </a:p>
          <a:p>
            <a:pPr lvl="0" algn="ctr"/>
            <a:r>
              <a:rPr lang="en-US" sz="1400" dirty="0">
                <a:solidFill>
                  <a:schemeClr val="tx1"/>
                </a:solidFill>
              </a:rPr>
              <a:t>AND </a:t>
            </a:r>
          </a:p>
          <a:p>
            <a:pPr lvl="0" algn="ctr"/>
            <a:r>
              <a:rPr lang="en-US" sz="1400" dirty="0">
                <a:solidFill>
                  <a:schemeClr val="tx1"/>
                </a:solidFill>
              </a:rPr>
              <a:t>Severe Stroke </a:t>
            </a:r>
          </a:p>
          <a:p>
            <a:pPr lvl="0" algn="ctr"/>
            <a:r>
              <a:rPr lang="en-US" sz="1400" dirty="0">
                <a:solidFill>
                  <a:schemeClr val="tx1"/>
                </a:solidFill>
              </a:rPr>
              <a:t>AND </a:t>
            </a:r>
          </a:p>
          <a:p>
            <a:pPr lvl="0" algn="ctr"/>
            <a:r>
              <a:rPr lang="en-US" sz="1400" dirty="0">
                <a:solidFill>
                  <a:schemeClr val="tx1"/>
                </a:solidFill>
              </a:rPr>
              <a:t>Time LKW &lt; 24 </a:t>
            </a:r>
            <a:r>
              <a:rPr lang="en-US" sz="1400" dirty="0" err="1">
                <a:solidFill>
                  <a:schemeClr val="tx1"/>
                </a:solidFill>
              </a:rPr>
              <a:t>hrs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9D6A-CD81-BD4F-9F76-9DCFBD7511C2}"/>
              </a:ext>
            </a:extLst>
          </p:cNvPr>
          <p:cNvSpPr txBox="1"/>
          <p:nvPr/>
        </p:nvSpPr>
        <p:spPr>
          <a:xfrm>
            <a:off x="4098280" y="925071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EMS Evaluation and Triage</a:t>
            </a:r>
          </a:p>
        </p:txBody>
      </p:sp>
    </p:spTree>
    <p:extLst>
      <p:ext uri="{BB962C8B-B14F-4D97-AF65-F5344CB8AC3E}">
        <p14:creationId xmlns:p14="http://schemas.microsoft.com/office/powerpoint/2010/main" val="1001191090"/>
      </p:ext>
    </p:extLst>
  </p:cSld>
  <p:clrMapOvr>
    <a:masterClrMapping/>
  </p:clrMapOvr>
</p:sld>
</file>

<file path=ppt/theme/theme1.xml><?xml version="1.0" encoding="utf-8"?>
<a:theme xmlns:a="http://schemas.openxmlformats.org/drawingml/2006/main" name="4-3-Logo_Basic_template">
  <a:themeElements>
    <a:clrScheme name="Custom 5">
      <a:dk1>
        <a:sysClr val="windowText" lastClr="000000"/>
      </a:dk1>
      <a:lt1>
        <a:sysClr val="window" lastClr="FFFFFF"/>
      </a:lt1>
      <a:dk2>
        <a:srgbClr val="1C4A26"/>
      </a:dk2>
      <a:lt2>
        <a:srgbClr val="EEECE1"/>
      </a:lt2>
      <a:accent1>
        <a:srgbClr val="9C9F49"/>
      </a:accent1>
      <a:accent2>
        <a:srgbClr val="C59518"/>
      </a:accent2>
      <a:accent3>
        <a:srgbClr val="4C4C4C"/>
      </a:accent3>
      <a:accent4>
        <a:srgbClr val="99CC99"/>
      </a:accent4>
      <a:accent5>
        <a:srgbClr val="CCCC99"/>
      </a:accent5>
      <a:accent6>
        <a:srgbClr val="669966"/>
      </a:accent6>
      <a:hlink>
        <a:srgbClr val="008000"/>
      </a:hlink>
      <a:folHlink>
        <a:srgbClr val="99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15878</TotalTime>
  <Words>1664</Words>
  <Application>Microsoft Office PowerPoint</Application>
  <PresentationFormat>On-screen Show (4:3)</PresentationFormat>
  <Paragraphs>333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PGothic</vt:lpstr>
      <vt:lpstr>MS PGothic</vt:lpstr>
      <vt:lpstr>Arial</vt:lpstr>
      <vt:lpstr>Avenir</vt:lpstr>
      <vt:lpstr>Avenir Heavy</vt:lpstr>
      <vt:lpstr>Calibri</vt:lpstr>
      <vt:lpstr>Cambria</vt:lpstr>
      <vt:lpstr>MS Mincho</vt:lpstr>
      <vt:lpstr>Times New Roman</vt:lpstr>
      <vt:lpstr>Wingdings</vt:lpstr>
      <vt:lpstr>4-3-Logo_Basic_template</vt:lpstr>
      <vt:lpstr>Severity-Based Stroke Triage: Key Concepts</vt:lpstr>
      <vt:lpstr>Course Description</vt:lpstr>
      <vt:lpstr>Learning Objectives</vt:lpstr>
      <vt:lpstr>Current EMS Stroke Triage</vt:lpstr>
      <vt:lpstr>Stage 1: EMS Identification of Patients with Severe Stroke (Suspected LVO)</vt:lpstr>
      <vt:lpstr>Stage 1: EMS Identification of Patients with Severe Stroke (Suspected LVO)</vt:lpstr>
      <vt:lpstr>Stage 1: EMS Identification of Patients with Severe Stroke (Suspected LVO)</vt:lpstr>
      <vt:lpstr>Stage 1: EMS Identification of Patients with Severe Stroke (Suspected LVO)</vt:lpstr>
      <vt:lpstr>Stage 2: Severity-Based Stroke Triage</vt:lpstr>
      <vt:lpstr>Stage 2: Severity-Based Stroke Triage</vt:lpstr>
      <vt:lpstr>Stage 2: Severity-Based Stroke Triage</vt:lpstr>
      <vt:lpstr>Stage 2: Severity-Based Stroke Triage</vt:lpstr>
      <vt:lpstr>Stage 2: Severity-Based Stroke Triage</vt:lpstr>
      <vt:lpstr>Stage 2: Severity-Based Stroke Triage</vt:lpstr>
      <vt:lpstr>5 Year Project Timeline </vt:lpstr>
      <vt:lpstr>Why it Matters</vt:lpstr>
      <vt:lpstr>T-PA</vt:lpstr>
      <vt:lpstr>Intra-arterial Therapy for Stroke</vt:lpstr>
      <vt:lpstr>PowerPoint Presentation</vt:lpstr>
      <vt:lpstr>Common Clinical Features of Stroke</vt:lpstr>
      <vt:lpstr>Stroke Mimics</vt:lpstr>
      <vt:lpstr>PowerPoint Presentation</vt:lpstr>
      <vt:lpstr>PowerPoint Presentation</vt:lpstr>
      <vt:lpstr>Features of MCA and ICA Large Vessel Occlusion (LVO)</vt:lpstr>
      <vt:lpstr>PowerPoint Presentation</vt:lpstr>
      <vt:lpstr>PowerPoint Presentation</vt:lpstr>
      <vt:lpstr>Concept of Last Known Well</vt:lpstr>
      <vt:lpstr>Concept of Last Known Well</vt:lpstr>
      <vt:lpstr>Concept of Last Known Well</vt:lpstr>
      <vt:lpstr>Thank You!</vt:lpstr>
    </vt:vector>
  </TitlesOfParts>
  <Company>UAB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Ellison</dc:creator>
  <cp:lastModifiedBy>System Coordinator</cp:lastModifiedBy>
  <cp:revision>580</cp:revision>
  <cp:lastPrinted>2020-11-21T15:30:55Z</cp:lastPrinted>
  <dcterms:created xsi:type="dcterms:W3CDTF">2015-06-22T20:17:25Z</dcterms:created>
  <dcterms:modified xsi:type="dcterms:W3CDTF">2021-02-04T18:34:46Z</dcterms:modified>
</cp:coreProperties>
</file>