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19"/>
  </p:notesMasterIdLst>
  <p:handoutMasterIdLst>
    <p:handoutMasterId r:id="rId20"/>
  </p:handoutMasterIdLst>
  <p:sldIdLst>
    <p:sldId id="257" r:id="rId2"/>
    <p:sldId id="337" r:id="rId3"/>
    <p:sldId id="338" r:id="rId4"/>
    <p:sldId id="339" r:id="rId5"/>
    <p:sldId id="341" r:id="rId6"/>
    <p:sldId id="342" r:id="rId7"/>
    <p:sldId id="343" r:id="rId8"/>
    <p:sldId id="344" r:id="rId9"/>
    <p:sldId id="345" r:id="rId10"/>
    <p:sldId id="340" r:id="rId11"/>
    <p:sldId id="312" r:id="rId12"/>
    <p:sldId id="313" r:id="rId13"/>
    <p:sldId id="314" r:id="rId14"/>
    <p:sldId id="334" r:id="rId15"/>
    <p:sldId id="335" r:id="rId16"/>
    <p:sldId id="336" r:id="rId17"/>
    <p:sldId id="346" r:id="rId18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42" d="100"/>
          <a:sy n="42" d="100"/>
        </p:scale>
        <p:origin x="6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3BB4A55F-663F-41FE-9372-8F6995F7BF6A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359F8FF2-DBC0-48C7-919F-095A3EA79F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4808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7072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DDF04DDC-A7F7-4D80-83A8-38B3A17B1881}" type="datetimeFigureOut">
              <a:rPr lang="en-US" smtClean="0"/>
              <a:t>6/14/2023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63638"/>
            <a:ext cx="4189413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80004"/>
            <a:ext cx="5642610" cy="3665458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30"/>
            <a:ext cx="3056414" cy="467071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D38B6FF1-A691-43DE-B928-E216F63D54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45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8B6FF1-A691-43DE-B928-E216F63D54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0216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8B6FF1-A691-43DE-B928-E216F63D54C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3468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8B6FF1-A691-43DE-B928-E216F63D54C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8498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8B6FF1-A691-43DE-B928-E216F63D54C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8270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8B6FF1-A691-43DE-B928-E216F63D54C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00774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8B6FF1-A691-43DE-B928-E216F63D54C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44963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8B6FF1-A691-43DE-B928-E216F63D54C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8241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8B6FF1-A691-43DE-B928-E216F63D54C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3518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8B6FF1-A691-43DE-B928-E216F63D54C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507524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8B6FF1-A691-43DE-B928-E216F63D54C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70311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8B6FF1-A691-43DE-B928-E216F63D54C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39105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8B6FF1-A691-43DE-B928-E216F63D54C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32886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8B6FF1-A691-43DE-B928-E216F63D54C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07440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8B6FF1-A691-43DE-B928-E216F63D54C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2524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8B6FF1-A691-43DE-B928-E216F63D54C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8214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38B6FF1-A691-43DE-B928-E216F63D54C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47042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4464028"/>
            <a:ext cx="6858000" cy="1194650"/>
          </a:xfrm>
        </p:spPr>
        <p:txBody>
          <a:bodyPr wrap="none" anchor="t">
            <a:normAutofit/>
          </a:bodyPr>
          <a:lstStyle>
            <a:lvl1pPr algn="r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100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49" y="3829878"/>
            <a:ext cx="6858000" cy="618523"/>
          </a:xfrm>
        </p:spPr>
        <p:txBody>
          <a:bodyPr anchor="b">
            <a:normAutofit/>
          </a:bodyPr>
          <a:lstStyle>
            <a:lvl1pPr marL="0" indent="0" algn="r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AF60A-713C-41BA-9788-4C493DDC0A9C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/>
              <a:t>6/14/2023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583096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367161"/>
            <a:ext cx="7886700" cy="81935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9841" y="987426"/>
            <a:ext cx="7886700" cy="337973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5186516"/>
            <a:ext cx="7885509" cy="682472"/>
          </a:xfrm>
        </p:spPr>
        <p:txBody>
          <a:bodyPr/>
          <a:lstStyle>
            <a:lvl1pPr marL="0" indent="0">
              <a:buNone/>
              <a:defRPr sz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7674-C1BA-4107-9B06-6D4CAC3A3DF5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/>
              <a:t>6/14/2023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370099810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3534344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489399"/>
            <a:ext cx="7885509" cy="1501826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7674-C1BA-4107-9B06-6D4CAC3A3DF5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/>
              <a:t>6/14/2023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288786500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365125"/>
            <a:ext cx="6977064" cy="2992904"/>
          </a:xfrm>
        </p:spPr>
        <p:txBody>
          <a:bodyPr anchor="ctr"/>
          <a:lstStyle>
            <a:lvl1pPr>
              <a:defRPr sz="3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4501729"/>
            <a:ext cx="7884318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7674-C1BA-4107-9B06-6D4CAC3A3DF5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/>
              <a:t>6/14/2023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3283" y="786824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28359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2662932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326968"/>
            <a:ext cx="7886700" cy="2511835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850581"/>
            <a:ext cx="7885509" cy="1140644"/>
          </a:xfrm>
        </p:spPr>
        <p:txBody>
          <a:bodyPr anchor="t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7674-C1BA-4107-9B06-6D4CAC3A3DF5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/>
              <a:t>6/14/2023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381649960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002961" y="188595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017598" y="257175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40996" y="1885950"/>
            <a:ext cx="220218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33081" y="257175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71777" y="1885950"/>
            <a:ext cx="2199085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71777" y="257175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7674-C1BA-4107-9B06-6D4CAC3A3DF5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/>
              <a:t>6/14/2023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16249764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99064" y="4297503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99064" y="2256354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99064" y="4873766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6748" y="4297503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256354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25733" y="4873765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53242" y="4297503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53241" y="2256354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53148" y="4873763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37674-C1BA-4107-9B06-6D4CAC3A3DF5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/>
              <a:t>6/14/2023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139074158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5E0FA7-C445-42F7-AF66-A4F5A6FC8A9C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/>
              <a:t>6/14/2023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8818327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AC5C5-1A57-4420-8AFB-CE41693A794B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/>
              <a:t>6/14/2023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98245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4C08AF-84E6-4329-8E67-FEA434B47075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/>
              <a:t>6/14/2023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393390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40899" y="4464028"/>
            <a:ext cx="6858000" cy="1194650"/>
          </a:xfrm>
        </p:spPr>
        <p:txBody>
          <a:bodyPr wrap="none" anchor="t">
            <a:normAutofit/>
          </a:bodyPr>
          <a:lstStyle>
            <a:lvl1pPr algn="l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40899" y="3829878"/>
            <a:ext cx="6858000" cy="617822"/>
          </a:xfrm>
        </p:spPr>
        <p:txBody>
          <a:bodyPr anchor="b">
            <a:normAutofit/>
          </a:bodyPr>
          <a:lstStyle>
            <a:lvl1pPr marL="0" indent="0" algn="l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6EE328-6AFF-436B-881F-213D56084544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/>
              <a:t>6/14/2023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791911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0000" y="1825625"/>
            <a:ext cx="376891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9880" y="1825625"/>
            <a:ext cx="377547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2069A-09EE-4C7C-86A4-2314A404921D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/>
              <a:t>6/14/2023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3451174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681163"/>
            <a:ext cx="3768912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000" y="2505075"/>
            <a:ext cx="376891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9880" y="1681163"/>
            <a:ext cx="3776661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9880" y="2505075"/>
            <a:ext cx="377666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EE7F1-171E-411F-96CA-A251A21496E7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/>
              <a:t>6/14/2023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444434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72C98D-A273-4547-9B92-97D7769F71A6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/>
              <a:t>6/14/2023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499592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7CD67-0644-446C-B2AD-1C09BF34F286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/>
              <a:t>6/14/2023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686861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0828-6983-48AD-9E27-CBD3696F837E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/>
              <a:t>6/14/2023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113598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FB91-0324-450E-B17F-36DC0ECCE413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/>
              <a:t>6/14/2023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t>
              </a:t>
            </a:r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978156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825625"/>
            <a:ext cx="76753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pPr defTabSz="342900"/>
            <a:fld id="{52E37674-C1BA-4107-9B06-6D4CAC3A3DF5}" type="datetimeFigureOut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6/14/2023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pPr defTabSz="342900"/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pPr defTabSz="342900"/>
            <a:fld id="{4FAB73BC-B049-4115-A692-8D63A059BFB8}" type="slidenum">
              <a:rPr lang="en-US" smtClean="0">
                <a:gradFill flip="none" rotWithShape="1">
                  <a:gsLst>
                    <a:gs pos="28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38000"/>
                        <a:lumOff val="62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5400000" scaled="1"/>
                  <a:tileRect/>
                </a:gradFill>
              </a:rPr>
              <a:pPr defTabSz="342900"/>
              <a:t>‹#›</a:t>
            </a:fld>
            <a:endParaRPr lang="en-US" dirty="0">
              <a:gradFill flip="none" rotWithShape="1">
                <a:gsLst>
                  <a:gs pos="28000">
                    <a:prstClr val="white">
                      <a:lumMod val="93000"/>
                    </a:prstClr>
                  </a:gs>
                  <a:gs pos="0">
                    <a:prstClr val="black">
                      <a:lumMod val="38000"/>
                      <a:lumOff val="62000"/>
                    </a:prstClr>
                  </a:gs>
                  <a:gs pos="100000">
                    <a:srgbClr val="94D7E4">
                      <a:lumMod val="0"/>
                      <a:lumOff val="100000"/>
                    </a:srgbClr>
                  </a:gs>
                </a:gsLst>
                <a:lin ang="5400000" scaled="1"/>
                <a:tileRect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12380190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  <p:sldLayoutId id="2147483703" r:id="rId12"/>
    <p:sldLayoutId id="2147483704" r:id="rId13"/>
    <p:sldLayoutId id="2147483705" r:id="rId14"/>
    <p:sldLayoutId id="2147483706" r:id="rId15"/>
    <p:sldLayoutId id="2147483707" r:id="rId16"/>
    <p:sldLayoutId id="2147483708" r:id="rId17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06782" y="618187"/>
            <a:ext cx="5829300" cy="2004222"/>
          </a:xfrm>
        </p:spPr>
        <p:txBody>
          <a:bodyPr anchor="ctr">
            <a:normAutofit fontScale="90000"/>
          </a:bodyPr>
          <a:lstStyle/>
          <a:p>
            <a:r>
              <a:rPr lang="en-US" altLang="en-US" sz="4950" b="1" dirty="0"/>
              <a:t>Alabama </a:t>
            </a:r>
            <a:br>
              <a:rPr lang="en-US" altLang="en-US" sz="4950" b="1" dirty="0"/>
            </a:br>
            <a:r>
              <a:rPr lang="en-US" altLang="en-US" sz="4950" b="1" dirty="0"/>
              <a:t>Trauma/Stroke</a:t>
            </a:r>
            <a:br>
              <a:rPr lang="en-US" altLang="en-US" sz="4950" b="1" dirty="0"/>
            </a:br>
            <a:r>
              <a:rPr lang="en-US" altLang="en-US" sz="4950" b="1" dirty="0"/>
              <a:t>System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2433" y="3176116"/>
            <a:ext cx="5555766" cy="2496971"/>
          </a:xfrm>
        </p:spPr>
        <p:txBody>
          <a:bodyPr anchor="ctr">
            <a:noAutofit/>
          </a:bodyPr>
          <a:lstStyle/>
          <a:p>
            <a:endParaRPr lang="en-US" altLang="en-US" sz="3600" dirty="0"/>
          </a:p>
          <a:p>
            <a:endParaRPr lang="en-US" altLang="en-US" sz="3600" dirty="0"/>
          </a:p>
          <a:p>
            <a:r>
              <a:rPr lang="en-US" altLang="en-US" sz="3600" dirty="0"/>
              <a:t>Rescue Stop</a:t>
            </a:r>
          </a:p>
          <a:p>
            <a:r>
              <a:rPr lang="en-US" altLang="en-US" sz="3600" dirty="0"/>
              <a:t>Accelerated Transfer</a:t>
            </a:r>
          </a:p>
          <a:p>
            <a:r>
              <a:rPr lang="en-US" altLang="en-US" sz="3600" dirty="0"/>
              <a:t>ATCC MCI Coordination</a:t>
            </a:r>
          </a:p>
          <a:p>
            <a:r>
              <a:rPr lang="en-US" altLang="en-US" sz="3600" dirty="0"/>
              <a:t>ATCC Operations</a:t>
            </a:r>
          </a:p>
          <a:p>
            <a:endParaRPr lang="en-US" altLang="en-US" sz="3600" dirty="0"/>
          </a:p>
          <a:p>
            <a:r>
              <a:rPr lang="en-US" altLang="en-US" sz="4400" dirty="0"/>
              <a:t>“Real-time EMS”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976" y="385369"/>
            <a:ext cx="2790747" cy="2790747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21250" y="3937934"/>
            <a:ext cx="2940883" cy="2704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830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ATCC MCI Coordination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1"/>
            <a:ext cx="8229600" cy="3664457"/>
          </a:xfrm>
        </p:spPr>
        <p:txBody>
          <a:bodyPr>
            <a:normAutofit/>
          </a:bodyPr>
          <a:lstStyle/>
          <a:p>
            <a:r>
              <a:rPr lang="en-US" dirty="0"/>
              <a:t>Centralized coordination of patient hospital destination based on resource availability when local resources are overwhelmed</a:t>
            </a:r>
          </a:p>
          <a:p>
            <a:r>
              <a:rPr lang="en-US" dirty="0"/>
              <a:t>Relieves on-scene personnel of hospital coordination</a:t>
            </a:r>
          </a:p>
          <a:p>
            <a:r>
              <a:rPr lang="en-US" dirty="0"/>
              <a:t>Attempts to prevent overloading of hospital(s) or if overloading occurs; transfer plan or alternative care plan for rapid offloading</a:t>
            </a:r>
          </a:p>
        </p:txBody>
      </p:sp>
    </p:spTree>
    <p:extLst>
      <p:ext uri="{BB962C8B-B14F-4D97-AF65-F5344CB8AC3E}">
        <p14:creationId xmlns:p14="http://schemas.microsoft.com/office/powerpoint/2010/main" val="21175919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MCI Keys to Success 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State-wide or region-wide master plan incorporated into local plans</a:t>
            </a:r>
          </a:p>
          <a:p>
            <a:r>
              <a:rPr lang="en-US" dirty="0"/>
              <a:t>Build MCI on the backbone of system used in normal course of business, such as the Alabama Trauma System</a:t>
            </a:r>
          </a:p>
          <a:p>
            <a:r>
              <a:rPr lang="en-US" dirty="0"/>
              <a:t>Regular exercises if no recent real-world events</a:t>
            </a:r>
          </a:p>
          <a:p>
            <a:r>
              <a:rPr lang="en-US" dirty="0"/>
              <a:t>Early declaration with estimated patient numbers and types of patients</a:t>
            </a:r>
          </a:p>
          <a:p>
            <a:pPr lvl="1"/>
            <a:r>
              <a:rPr lang="en-US" dirty="0"/>
              <a:t>ATCC notifies hospitals and gets estimated </a:t>
            </a:r>
            <a:r>
              <a:rPr lang="en-US" dirty="0" err="1"/>
              <a:t>pt</a:t>
            </a:r>
            <a:r>
              <a:rPr lang="en-US" dirty="0"/>
              <a:t> capacity</a:t>
            </a:r>
          </a:p>
          <a:p>
            <a:pPr lvl="1"/>
            <a:r>
              <a:rPr lang="en-US" dirty="0"/>
              <a:t>ATCC notifies outside EMS resources through pre-planned methods</a:t>
            </a:r>
          </a:p>
          <a:p>
            <a:r>
              <a:rPr lang="en-US" dirty="0"/>
              <a:t>Limit rogue decisions by individual EMSP/ambulances</a:t>
            </a:r>
          </a:p>
          <a:p>
            <a:r>
              <a:rPr lang="en-US" dirty="0"/>
              <a:t>Consideration of hospital walk-ins</a:t>
            </a:r>
          </a:p>
          <a:p>
            <a:r>
              <a:rPr lang="en-US" dirty="0"/>
              <a:t>Consideration of regular calls and other events</a:t>
            </a:r>
          </a:p>
        </p:txBody>
      </p:sp>
    </p:spTree>
    <p:extLst>
      <p:ext uri="{BB962C8B-B14F-4D97-AF65-F5344CB8AC3E}">
        <p14:creationId xmlns:p14="http://schemas.microsoft.com/office/powerpoint/2010/main" val="20298349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MCI – Current Practices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000" u="sng" dirty="0"/>
              <a:t>BREMSS – All MCI pts. coordinated through ATCC</a:t>
            </a:r>
          </a:p>
          <a:p>
            <a:pPr marL="0" indent="0">
              <a:buNone/>
            </a:pPr>
            <a:r>
              <a:rPr lang="en-US" dirty="0"/>
              <a:t>	1998 F5 Tornado – 189 pts in two hours</a:t>
            </a:r>
          </a:p>
          <a:p>
            <a:pPr marL="0" indent="0">
              <a:buNone/>
            </a:pPr>
            <a:r>
              <a:rPr lang="en-US" dirty="0"/>
              <a:t>	Other tornado events</a:t>
            </a:r>
          </a:p>
          <a:p>
            <a:pPr marL="0" indent="0">
              <a:buNone/>
            </a:pPr>
            <a:r>
              <a:rPr lang="en-US" dirty="0"/>
              <a:t>	Numerous bus crashes with 100 – 200 pts</a:t>
            </a:r>
          </a:p>
          <a:p>
            <a:pPr marL="0" indent="0">
              <a:buNone/>
            </a:pPr>
            <a:r>
              <a:rPr lang="en-US" dirty="0"/>
              <a:t>	Chemical release at </a:t>
            </a:r>
            <a:r>
              <a:rPr lang="en-US" dirty="0" err="1"/>
              <a:t>B’ham</a:t>
            </a:r>
            <a:r>
              <a:rPr lang="en-US" dirty="0"/>
              <a:t> Water – 54 pts in 2 hours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600" u="sng" dirty="0"/>
              <a:t>Other regions – Sporadic MCI pt. coordination using ATCC</a:t>
            </a:r>
          </a:p>
          <a:p>
            <a:pPr marL="0" indent="0">
              <a:buNone/>
            </a:pPr>
            <a:r>
              <a:rPr lang="en-US" sz="2600" dirty="0"/>
              <a:t>Gulf – Anhydrous ammonia leak - ~100 pts - 2010			</a:t>
            </a:r>
          </a:p>
          <a:p>
            <a:pPr marL="0" indent="0">
              <a:buNone/>
            </a:pPr>
            <a:r>
              <a:rPr lang="en-US" sz="2600" dirty="0"/>
              <a:t>Mostly trauma system pt entries</a:t>
            </a:r>
          </a:p>
          <a:p>
            <a:pPr marL="0" indent="0">
              <a:buNone/>
            </a:pPr>
            <a:r>
              <a:rPr lang="en-US" dirty="0"/>
              <a:t>	Gulf – Bus crash – 60 pts.</a:t>
            </a:r>
          </a:p>
          <a:p>
            <a:pPr marL="0" indent="0">
              <a:buNone/>
            </a:pPr>
            <a:r>
              <a:rPr lang="en-US" dirty="0"/>
              <a:t>	Southeast –  South Montgomery Co.- 10 pt. van crash </a:t>
            </a:r>
          </a:p>
          <a:p>
            <a:pPr marL="0" indent="0">
              <a:buNone/>
            </a:pPr>
            <a:r>
              <a:rPr lang="en-US" dirty="0"/>
              <a:t>			   Lee Co. – March 2019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3535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Lee Co. Tornado – March 3, 2019</a:t>
            </a:r>
            <a:br>
              <a:rPr lang="en-US" dirty="0"/>
            </a:br>
            <a:r>
              <a:rPr lang="en-US" sz="3600" dirty="0"/>
              <a:t>ATCC Data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15:26: First notification and first </a:t>
            </a:r>
            <a:r>
              <a:rPr lang="en-US" dirty="0" err="1"/>
              <a:t>pt</a:t>
            </a:r>
            <a:r>
              <a:rPr lang="en-US" dirty="0"/>
              <a:t> entered.</a:t>
            </a:r>
          </a:p>
          <a:p>
            <a:r>
              <a:rPr lang="en-US" dirty="0"/>
              <a:t>15:26: EAMC reported 8 walk-ins</a:t>
            </a:r>
          </a:p>
          <a:p>
            <a:r>
              <a:rPr lang="en-US" dirty="0"/>
              <a:t>ATCC called closest hospitals for capacity #s</a:t>
            </a:r>
          </a:p>
          <a:p>
            <a:pPr lvl="1"/>
            <a:r>
              <a:rPr lang="en-US" dirty="0"/>
              <a:t>EAMC  - 10 more</a:t>
            </a:r>
          </a:p>
          <a:p>
            <a:pPr lvl="1"/>
            <a:r>
              <a:rPr lang="en-US" dirty="0"/>
              <a:t>Piedmont – 8</a:t>
            </a:r>
          </a:p>
          <a:p>
            <a:pPr lvl="1"/>
            <a:r>
              <a:rPr lang="en-US" dirty="0"/>
              <a:t>St. Francis – 10</a:t>
            </a:r>
          </a:p>
          <a:p>
            <a:pPr lvl="1"/>
            <a:r>
              <a:rPr lang="en-US" dirty="0"/>
              <a:t>Baptist South – 4</a:t>
            </a:r>
          </a:p>
          <a:p>
            <a:r>
              <a:rPr lang="en-US" dirty="0"/>
              <a:t>EAMC reported multiple patients and multiple codes</a:t>
            </a:r>
          </a:p>
          <a:p>
            <a:r>
              <a:rPr lang="en-US" dirty="0"/>
              <a:t>18:05: SAMC, Flowers, Baptist South, UAB, COA notified of need for transfers from EAMC </a:t>
            </a:r>
          </a:p>
        </p:txBody>
      </p:sp>
    </p:spTree>
    <p:extLst>
      <p:ext uri="{BB962C8B-B14F-4D97-AF65-F5344CB8AC3E}">
        <p14:creationId xmlns:p14="http://schemas.microsoft.com/office/powerpoint/2010/main" val="24874458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Lee Co. Tornado – March 3, 2019</a:t>
            </a:r>
            <a:br>
              <a:rPr lang="en-US" dirty="0"/>
            </a:br>
            <a:r>
              <a:rPr lang="en-US" sz="3600" dirty="0"/>
              <a:t>ATCC Data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794116"/>
          </a:xfrm>
        </p:spPr>
        <p:txBody>
          <a:bodyPr>
            <a:normAutofit/>
          </a:bodyPr>
          <a:lstStyle/>
          <a:p>
            <a:r>
              <a:rPr lang="en-US" sz="2800" dirty="0"/>
              <a:t>Pts entered into ATS</a:t>
            </a:r>
          </a:p>
          <a:p>
            <a:pPr lvl="1"/>
            <a:r>
              <a:rPr lang="en-US" sz="2400" dirty="0"/>
              <a:t>EMS – 10</a:t>
            </a:r>
          </a:p>
          <a:p>
            <a:pPr lvl="2"/>
            <a:r>
              <a:rPr lang="en-US" sz="1800" dirty="0"/>
              <a:t>EAMC – 5</a:t>
            </a:r>
          </a:p>
          <a:p>
            <a:pPr lvl="2"/>
            <a:r>
              <a:rPr lang="en-US" sz="1800" dirty="0"/>
              <a:t>Jack </a:t>
            </a:r>
            <a:r>
              <a:rPr lang="en-US" sz="1800" dirty="0" err="1"/>
              <a:t>Hughston</a:t>
            </a:r>
            <a:r>
              <a:rPr lang="en-US" sz="1800" dirty="0"/>
              <a:t> – 2</a:t>
            </a:r>
          </a:p>
          <a:p>
            <a:pPr lvl="2"/>
            <a:r>
              <a:rPr lang="en-US" sz="1800" dirty="0"/>
              <a:t>Piedmont Columbus – 3</a:t>
            </a:r>
          </a:p>
          <a:p>
            <a:pPr lvl="1"/>
            <a:r>
              <a:rPr lang="en-US" sz="2400" dirty="0"/>
              <a:t>Hospital – 5</a:t>
            </a:r>
          </a:p>
          <a:p>
            <a:pPr lvl="2"/>
            <a:r>
              <a:rPr lang="en-US" sz="1800" dirty="0"/>
              <a:t>Transfers to:</a:t>
            </a:r>
          </a:p>
          <a:p>
            <a:pPr lvl="3"/>
            <a:r>
              <a:rPr lang="en-US" sz="1600" dirty="0"/>
              <a:t>UAB – 3</a:t>
            </a:r>
          </a:p>
          <a:p>
            <a:pPr lvl="3"/>
            <a:r>
              <a:rPr lang="en-US" sz="1600" dirty="0"/>
              <a:t>SAMC – 1</a:t>
            </a:r>
          </a:p>
          <a:p>
            <a:pPr lvl="3"/>
            <a:r>
              <a:rPr lang="en-US" sz="1600" dirty="0"/>
              <a:t>COA – 1 (expired before transferred)</a:t>
            </a:r>
          </a:p>
          <a:p>
            <a:endParaRPr lang="en-US" dirty="0"/>
          </a:p>
          <a:p>
            <a:r>
              <a:rPr lang="en-US" dirty="0"/>
              <a:t>2 other nearby MVCs with trauma system entries during the MCI</a:t>
            </a:r>
          </a:p>
        </p:txBody>
      </p:sp>
    </p:spTree>
    <p:extLst>
      <p:ext uri="{BB962C8B-B14F-4D97-AF65-F5344CB8AC3E}">
        <p14:creationId xmlns:p14="http://schemas.microsoft.com/office/powerpoint/2010/main" val="15767724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of MCI in Alabama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1"/>
            <a:ext cx="8229600" cy="3664457"/>
          </a:xfrm>
        </p:spPr>
        <p:txBody>
          <a:bodyPr>
            <a:normAutofit/>
          </a:bodyPr>
          <a:lstStyle/>
          <a:p>
            <a:r>
              <a:rPr lang="en-US" dirty="0"/>
              <a:t>Integration of MCI Coordination as a function of ATCC within the Alabama Trauma System</a:t>
            </a:r>
          </a:p>
          <a:p>
            <a:r>
              <a:rPr lang="en-US" dirty="0"/>
              <a:t>State-wide plan to allow for regional/local resources and challenges.</a:t>
            </a:r>
          </a:p>
          <a:p>
            <a:r>
              <a:rPr lang="en-US" dirty="0"/>
              <a:t>Identification/Inclusion of any resources that would normally be used in an MCI (real-world plans).</a:t>
            </a:r>
          </a:p>
          <a:p>
            <a:r>
              <a:rPr lang="en-US" dirty="0"/>
              <a:t>Standardization of triage methods and terminologies.  (ADPH OEMS Current Protocols)</a:t>
            </a:r>
          </a:p>
        </p:txBody>
      </p:sp>
    </p:spTree>
    <p:extLst>
      <p:ext uri="{BB962C8B-B14F-4D97-AF65-F5344CB8AC3E}">
        <p14:creationId xmlns:p14="http://schemas.microsoft.com/office/powerpoint/2010/main" val="15703230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Comments/Input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1"/>
            <a:ext cx="8229600" cy="36644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3136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46465"/>
            <a:ext cx="7886700" cy="1325563"/>
          </a:xfrm>
        </p:spPr>
        <p:txBody>
          <a:bodyPr/>
          <a:lstStyle/>
          <a:p>
            <a:r>
              <a:rPr lang="en-US" dirty="0"/>
              <a:t>Comments/Input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1"/>
            <a:ext cx="8229600" cy="36644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ATCC Operations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“Why do they ask so many questions when we call?”</a:t>
            </a:r>
          </a:p>
          <a:p>
            <a:pPr marL="0" indent="0">
              <a:buNone/>
            </a:pPr>
            <a:r>
              <a:rPr lang="en-US" dirty="0"/>
              <a:t>“Why don’t they ever recommend “that” hospital?”</a:t>
            </a:r>
          </a:p>
          <a:p>
            <a:pPr marL="0" indent="0">
              <a:buNone/>
            </a:pPr>
            <a:r>
              <a:rPr lang="en-US" dirty="0"/>
              <a:t>“Why do they ever recommend “that” hospital?”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8778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RESCUE STOP – TRAUMA</a:t>
            </a:r>
            <a:br>
              <a:rPr lang="en-US" dirty="0"/>
            </a:br>
            <a:r>
              <a:rPr lang="en-US" dirty="0"/>
              <a:t>WHY, WHEN, HOW?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1"/>
            <a:ext cx="8229600" cy="3664457"/>
          </a:xfrm>
        </p:spPr>
        <p:txBody>
          <a:bodyPr>
            <a:normAutofit/>
          </a:bodyPr>
          <a:lstStyle/>
          <a:p>
            <a:r>
              <a:rPr lang="en-US" dirty="0"/>
              <a:t>Why?  </a:t>
            </a:r>
          </a:p>
          <a:p>
            <a:pPr lvl="1"/>
            <a:r>
              <a:rPr lang="en-US" dirty="0"/>
              <a:t>To allow for life-saving procedures, unable to be completed by EMS, to be completed at a hospital emergency department without a full evaluation/workup, thus allowing patient transport to rapidly continue to the appropriate level trauma center.</a:t>
            </a:r>
          </a:p>
        </p:txBody>
      </p:sp>
    </p:spTree>
    <p:extLst>
      <p:ext uri="{BB962C8B-B14F-4D97-AF65-F5344CB8AC3E}">
        <p14:creationId xmlns:p14="http://schemas.microsoft.com/office/powerpoint/2010/main" val="1749036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RESCUE STOP – TRAUMA </a:t>
            </a:r>
            <a:br>
              <a:rPr lang="en-US" dirty="0"/>
            </a:br>
            <a:r>
              <a:rPr lang="en-US" dirty="0"/>
              <a:t>WHY, WHEN, HOW?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1"/>
            <a:ext cx="8229600" cy="4091151"/>
          </a:xfrm>
        </p:spPr>
        <p:txBody>
          <a:bodyPr>
            <a:normAutofit/>
          </a:bodyPr>
          <a:lstStyle/>
          <a:p>
            <a:r>
              <a:rPr lang="en-US" dirty="0"/>
              <a:t>When?  </a:t>
            </a:r>
          </a:p>
          <a:p>
            <a:pPr lvl="1"/>
            <a:r>
              <a:rPr lang="en-US" dirty="0"/>
              <a:t> In the following situations, the patient should be transported IMMEDIATELY to the closest hospital with full time emergency physician coverage (trauma center preferably) as coordinated by the ATCC. </a:t>
            </a:r>
          </a:p>
          <a:p>
            <a:pPr marL="800100" lvl="1" indent="-457200">
              <a:buAutoNum type="alphaLcPeriod"/>
            </a:pPr>
            <a:r>
              <a:rPr lang="en-US" dirty="0"/>
              <a:t>The EMSP is unable to effectively manage the airway or ventilate the unstable patient. </a:t>
            </a:r>
          </a:p>
          <a:p>
            <a:pPr marL="800100" lvl="1" indent="-457200">
              <a:buAutoNum type="alphaLcPeriod"/>
            </a:pPr>
            <a:r>
              <a:rPr lang="en-US" dirty="0"/>
              <a:t>The EMSP is unable to stop the bleeding of a patient with severe external hemorrhage. </a:t>
            </a:r>
          </a:p>
          <a:p>
            <a:pPr marL="800100" lvl="1" indent="-457200">
              <a:buAutoNum type="alphaLcPeriod"/>
            </a:pPr>
            <a:r>
              <a:rPr lang="en-US" dirty="0"/>
              <a:t>The EMSP is unable to establish/maintain an IV/IO to provide volume resuscitation in an unstable hypovolemic patient. </a:t>
            </a:r>
          </a:p>
        </p:txBody>
      </p:sp>
    </p:spTree>
    <p:extLst>
      <p:ext uri="{BB962C8B-B14F-4D97-AF65-F5344CB8AC3E}">
        <p14:creationId xmlns:p14="http://schemas.microsoft.com/office/powerpoint/2010/main" val="3636701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RESCUE STOP – TRAUMA</a:t>
            </a:r>
            <a:br>
              <a:rPr lang="en-US" dirty="0"/>
            </a:br>
            <a:r>
              <a:rPr lang="en-US" dirty="0"/>
              <a:t>WHY, WHEN, HOW?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1"/>
            <a:ext cx="8229600" cy="3664457"/>
          </a:xfrm>
        </p:spPr>
        <p:txBody>
          <a:bodyPr>
            <a:normAutofit/>
          </a:bodyPr>
          <a:lstStyle/>
          <a:p>
            <a:r>
              <a:rPr lang="en-US" dirty="0"/>
              <a:t>How?</a:t>
            </a:r>
          </a:p>
          <a:p>
            <a:pPr lvl="1"/>
            <a:r>
              <a:rPr lang="en-US" dirty="0"/>
              <a:t>Hospital transfer to an adult or pediatric specialty center can proceed as soon as the patient is stable enough for transport (not necessarily full and complete resuscitation or evaluation/initial care). For expediency (time savings), data collection purposes, and adherence to ATS standards, OEMS prefers that hospital transfers be directed by the  ATCC.</a:t>
            </a:r>
          </a:p>
          <a:p>
            <a:pPr marL="342900" lvl="1" indent="0">
              <a:buNone/>
            </a:pPr>
            <a:endParaRPr lang="en-US" dirty="0"/>
          </a:p>
          <a:p>
            <a:pPr marL="342900" lvl="1" indent="0">
              <a:buNone/>
            </a:pPr>
            <a:endParaRPr lang="en-US" dirty="0"/>
          </a:p>
          <a:p>
            <a:pPr marL="342900" lvl="1" indent="0">
              <a:buNone/>
            </a:pPr>
            <a:endParaRPr lang="en-US" dirty="0"/>
          </a:p>
          <a:p>
            <a:pPr marL="3429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225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ACCELERATED TRANSFER –TRAUMA</a:t>
            </a:r>
            <a:r>
              <a:rPr lang="en-US" dirty="0"/>
              <a:t/>
            </a:r>
            <a:br>
              <a:rPr lang="en-US" dirty="0"/>
            </a:br>
            <a:r>
              <a:rPr lang="en-US" sz="3600" dirty="0"/>
              <a:t>WHY, WHEN, HOW?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1"/>
            <a:ext cx="8229600" cy="3664457"/>
          </a:xfrm>
        </p:spPr>
        <p:txBody>
          <a:bodyPr>
            <a:normAutofit/>
          </a:bodyPr>
          <a:lstStyle/>
          <a:p>
            <a:r>
              <a:rPr lang="en-US" dirty="0"/>
              <a:t>Why?  </a:t>
            </a:r>
          </a:p>
          <a:p>
            <a:pPr lvl="1"/>
            <a:r>
              <a:rPr lang="en-US" dirty="0"/>
              <a:t>To allow for the ACCELERATED TRANSFER of a trauma system patient arriving by POV or by EMS (</a:t>
            </a:r>
            <a:r>
              <a:rPr lang="en-US" dirty="0" err="1"/>
              <a:t>undertriaged</a:t>
            </a:r>
            <a:r>
              <a:rPr lang="en-US" dirty="0"/>
              <a:t>), to the appropriate level trauma center (without verbal acceptance of the trauma center) based on trauma center availability as displayed in </a:t>
            </a:r>
            <a:r>
              <a:rPr lang="en-US" dirty="0" err="1"/>
              <a:t>LifeTrac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14207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548CF2B-5BA4-8E15-B57E-7933A0BE9B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894585"/>
            <a:ext cx="9144000" cy="3553475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5BA8FF75-D503-6E50-9639-E447ABB94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604172"/>
            <a:ext cx="7886700" cy="1325563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ACCELERATED TRANSFER –TRAUMA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WHEN?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3338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/>
              <a:t>ACCELERATED TRANSFER –TRAUMA</a:t>
            </a:r>
            <a:r>
              <a:rPr lang="en-US" dirty="0"/>
              <a:t/>
            </a:r>
            <a:br>
              <a:rPr lang="en-US" dirty="0"/>
            </a:br>
            <a:r>
              <a:rPr lang="en-US" sz="3600" dirty="0"/>
              <a:t>WHY, WHEN, HOW?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1"/>
            <a:ext cx="8229600" cy="3664457"/>
          </a:xfrm>
        </p:spPr>
        <p:txBody>
          <a:bodyPr>
            <a:normAutofit/>
          </a:bodyPr>
          <a:lstStyle/>
          <a:p>
            <a:pPr marL="171450" marR="0" lvl="0" indent="-17145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How?</a:t>
            </a:r>
          </a:p>
          <a:p>
            <a:pPr marL="514350" marR="0" lvl="1" indent="-171450" algn="l" defTabSz="685800" rtl="0" eaLnBrk="1" fontAlgn="auto" latinLnBrk="0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gradFill>
                  <a:gsLst>
                    <a:gs pos="34000">
                      <a:prstClr val="white">
                        <a:lumMod val="93000"/>
                      </a:prstClr>
                    </a:gs>
                    <a:gs pos="0">
                      <a:prstClr val="black">
                        <a:lumMod val="25000"/>
                        <a:lumOff val="75000"/>
                      </a:prstClr>
                    </a:gs>
                    <a:gs pos="100000">
                      <a:srgbClr val="94D7E4">
                        <a:lumMod val="0"/>
                        <a:lumOff val="100000"/>
                      </a:srgbClr>
                    </a:gs>
                  </a:gsLst>
                  <a:lin ang="4800000" scaled="0"/>
                </a:gra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Hospital transfer to an adult or pediatric specialty center can proceed as soon as the patient is stable enough for transport (not necessarily full and complete resuscitation or evaluation/initial care). For expediency (time savings), data collection purposes, and adherence to ATS standards, OEMS prefers that hospital transfers be directed by the ATCC.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12060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Steps/Keys to Success 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Adoption of AT </a:t>
            </a:r>
            <a:r>
              <a:rPr lang="en-US" dirty="0" err="1"/>
              <a:t>at</a:t>
            </a:r>
            <a:r>
              <a:rPr lang="en-US" dirty="0"/>
              <a:t> STHSAC on Monday, March 13</a:t>
            </a:r>
          </a:p>
          <a:p>
            <a:r>
              <a:rPr lang="en-US" dirty="0"/>
              <a:t>Education roll-out to ALL hospitals and EMSP for both Rescue Stop and Accelerated Transfer.</a:t>
            </a:r>
          </a:p>
          <a:p>
            <a:r>
              <a:rPr lang="en-US" dirty="0"/>
              <a:t>Set go-live date (ADPH OEMS AHS)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Education, education, education</a:t>
            </a:r>
          </a:p>
          <a:p>
            <a:r>
              <a:rPr lang="en-US" dirty="0"/>
              <a:t>Allow the system to work</a:t>
            </a:r>
          </a:p>
          <a:p>
            <a:r>
              <a:rPr lang="en-US" dirty="0"/>
              <a:t>Follow the plans and procedures</a:t>
            </a:r>
          </a:p>
          <a:p>
            <a:r>
              <a:rPr lang="en-US" dirty="0"/>
              <a:t>Don’t go rogue</a:t>
            </a:r>
          </a:p>
          <a:p>
            <a:r>
              <a:rPr lang="en-US" dirty="0"/>
              <a:t>Review and QI on every RS/AT patient </a:t>
            </a:r>
          </a:p>
          <a:p>
            <a:r>
              <a:rPr lang="en-US" dirty="0"/>
              <a:t>System adjustments as needed</a:t>
            </a:r>
          </a:p>
        </p:txBody>
      </p:sp>
    </p:spTree>
    <p:extLst>
      <p:ext uri="{BB962C8B-B14F-4D97-AF65-F5344CB8AC3E}">
        <p14:creationId xmlns:p14="http://schemas.microsoft.com/office/powerpoint/2010/main" val="34399709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Comments/Input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1"/>
            <a:ext cx="8229600" cy="366445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1399148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1720</TotalTime>
  <Words>930</Words>
  <Application>Microsoft Office PowerPoint</Application>
  <PresentationFormat>On-screen Show (4:3)</PresentationFormat>
  <Paragraphs>120</Paragraphs>
  <Slides>17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Corbel</vt:lpstr>
      <vt:lpstr>Depth</vt:lpstr>
      <vt:lpstr>Alabama  Trauma/Stroke System</vt:lpstr>
      <vt:lpstr>RESCUE STOP – TRAUMA WHY, WHEN, HOW?</vt:lpstr>
      <vt:lpstr>RESCUE STOP – TRAUMA  WHY, WHEN, HOW?</vt:lpstr>
      <vt:lpstr>RESCUE STOP – TRAUMA WHY, WHEN, HOW?</vt:lpstr>
      <vt:lpstr>ACCELERATED TRANSFER –TRAUMA WHY, WHEN, HOW?</vt:lpstr>
      <vt:lpstr>ACCELERATED TRANSFER –TRAUMA  WHEN? </vt:lpstr>
      <vt:lpstr>ACCELERATED TRANSFER –TRAUMA WHY, WHEN, HOW?</vt:lpstr>
      <vt:lpstr>Next Steps/Keys to Success    </vt:lpstr>
      <vt:lpstr>Comments/Input</vt:lpstr>
      <vt:lpstr>ATCC MCI Coordination</vt:lpstr>
      <vt:lpstr>MCI Keys to Success    </vt:lpstr>
      <vt:lpstr>MCI – Current Practices</vt:lpstr>
      <vt:lpstr>Lee Co. Tornado – March 3, 2019 ATCC Data </vt:lpstr>
      <vt:lpstr>Lee Co. Tornado – March 3, 2019 ATCC Data </vt:lpstr>
      <vt:lpstr>Future of MCI in Alabama</vt:lpstr>
      <vt:lpstr>Comments/Input</vt:lpstr>
      <vt:lpstr>Comments/Input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BREMSS “Real-Time EMS”</dc:title>
  <dc:creator>Michael L. Minor</dc:creator>
  <cp:lastModifiedBy>Training Room</cp:lastModifiedBy>
  <cp:revision>42</cp:revision>
  <cp:lastPrinted>2019-06-20T13:07:26Z</cp:lastPrinted>
  <dcterms:created xsi:type="dcterms:W3CDTF">2019-02-08T13:35:58Z</dcterms:created>
  <dcterms:modified xsi:type="dcterms:W3CDTF">2023-06-14T16:34:47Z</dcterms:modified>
</cp:coreProperties>
</file>