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9"/>
  </p:notesMasterIdLst>
  <p:handoutMasterIdLst>
    <p:handoutMasterId r:id="rId20"/>
  </p:handoutMasterIdLst>
  <p:sldIdLst>
    <p:sldId id="257" r:id="rId2"/>
    <p:sldId id="337" r:id="rId3"/>
    <p:sldId id="338" r:id="rId4"/>
    <p:sldId id="339" r:id="rId5"/>
    <p:sldId id="341" r:id="rId6"/>
    <p:sldId id="342" r:id="rId7"/>
    <p:sldId id="343" r:id="rId8"/>
    <p:sldId id="344" r:id="rId9"/>
    <p:sldId id="345" r:id="rId10"/>
    <p:sldId id="340" r:id="rId11"/>
    <p:sldId id="312" r:id="rId12"/>
    <p:sldId id="313" r:id="rId13"/>
    <p:sldId id="314" r:id="rId14"/>
    <p:sldId id="334" r:id="rId15"/>
    <p:sldId id="335" r:id="rId16"/>
    <p:sldId id="336" r:id="rId17"/>
    <p:sldId id="346" r:id="rId18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2" d="100"/>
          <a:sy n="42" d="100"/>
        </p:scale>
        <p:origin x="6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3BB4A55F-663F-41FE-9372-8F6995F7BF6A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359F8FF2-DBC0-48C7-919F-095A3EA79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80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DDF04DDC-A7F7-4D80-83A8-38B3A17B1881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D38B6FF1-A691-43DE-B928-E216F63D5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45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6FF1-A691-43DE-B928-E216F63D54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2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6FF1-A691-43DE-B928-E216F63D54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46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6FF1-A691-43DE-B928-E216F63D54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49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6FF1-A691-43DE-B928-E216F63D54C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270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6FF1-A691-43DE-B928-E216F63D54C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077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6FF1-A691-43DE-B928-E216F63D54C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496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6FF1-A691-43DE-B928-E216F63D54C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241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6FF1-A691-43DE-B928-E216F63D54C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51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8B6FF1-A691-43DE-B928-E216F63D54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0752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8B6FF1-A691-43DE-B928-E216F63D54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7031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8B6FF1-A691-43DE-B928-E216F63D54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910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8B6FF1-A691-43DE-B928-E216F63D54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2886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8B6FF1-A691-43DE-B928-E216F63D54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0744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6FF1-A691-43DE-B928-E216F63D54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52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6FF1-A691-43DE-B928-E216F63D54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21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8B6FF1-A691-43DE-B928-E216F63D54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042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6/14/2023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58309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674-C1BA-4107-9B06-6D4CAC3A3DF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6/14/2023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37009981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674-C1BA-4107-9B06-6D4CAC3A3DF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6/14/2023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28878650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674-C1BA-4107-9B06-6D4CAC3A3DF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6/14/2023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662932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674-C1BA-4107-9B06-6D4CAC3A3DF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6/14/2023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38164996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674-C1BA-4107-9B06-6D4CAC3A3DF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6/14/2023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16249764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674-C1BA-4107-9B06-6D4CAC3A3DF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6/14/2023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13907415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6/14/2023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881832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6/14/2023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9824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6/14/2023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393390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E328-6AFF-436B-881F-213D56084544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6/14/2023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791911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6/14/2023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451174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6/14/2023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444434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6/14/2023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9959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6/14/2023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686861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6/14/2023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11359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6/14/2023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978156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342900"/>
            <a:fld id="{52E37674-C1BA-4107-9B06-6D4CAC3A3DF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 defTabSz="342900"/>
              <a:t>6/14/2023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342900"/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342900"/>
            <a:fld id="{4FAB73BC-B049-4115-A692-8D63A059BFB8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 defTabSz="342900"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2380190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06782" y="618187"/>
            <a:ext cx="5829300" cy="2004222"/>
          </a:xfrm>
        </p:spPr>
        <p:txBody>
          <a:bodyPr anchor="ctr">
            <a:normAutofit fontScale="90000"/>
          </a:bodyPr>
          <a:lstStyle/>
          <a:p>
            <a:r>
              <a:rPr lang="en-US" altLang="en-US" sz="4950" b="1" dirty="0"/>
              <a:t>Alabama </a:t>
            </a:r>
            <a:br>
              <a:rPr lang="en-US" altLang="en-US" sz="4950" b="1" dirty="0"/>
            </a:br>
            <a:r>
              <a:rPr lang="en-US" altLang="en-US" sz="4950" b="1" dirty="0"/>
              <a:t>Trauma/Stroke</a:t>
            </a:r>
            <a:br>
              <a:rPr lang="en-US" altLang="en-US" sz="4950" b="1" dirty="0"/>
            </a:br>
            <a:r>
              <a:rPr lang="en-US" altLang="en-US" sz="4950" b="1" dirty="0"/>
              <a:t>System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433" y="3176116"/>
            <a:ext cx="5555766" cy="2496971"/>
          </a:xfrm>
        </p:spPr>
        <p:txBody>
          <a:bodyPr anchor="ctr">
            <a:noAutofit/>
          </a:bodyPr>
          <a:lstStyle/>
          <a:p>
            <a:endParaRPr lang="en-US" altLang="en-US" sz="3600" dirty="0"/>
          </a:p>
          <a:p>
            <a:endParaRPr lang="en-US" altLang="en-US" sz="3600" dirty="0"/>
          </a:p>
          <a:p>
            <a:r>
              <a:rPr lang="en-US" altLang="en-US" sz="3600" dirty="0"/>
              <a:t>Rescue Stop</a:t>
            </a:r>
          </a:p>
          <a:p>
            <a:r>
              <a:rPr lang="en-US" altLang="en-US" sz="3600" dirty="0"/>
              <a:t>Accelerated Transfer</a:t>
            </a:r>
          </a:p>
          <a:p>
            <a:r>
              <a:rPr lang="en-US" altLang="en-US" sz="3600" dirty="0"/>
              <a:t>ATCC MCI Coordination</a:t>
            </a:r>
          </a:p>
          <a:p>
            <a:r>
              <a:rPr lang="en-US" altLang="en-US" sz="3600" dirty="0"/>
              <a:t>ATCC Operations</a:t>
            </a:r>
          </a:p>
          <a:p>
            <a:endParaRPr lang="en-US" altLang="en-US" sz="3600" dirty="0"/>
          </a:p>
          <a:p>
            <a:r>
              <a:rPr lang="en-US" altLang="en-US" sz="4400" dirty="0"/>
              <a:t>“Real-time EMS”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76" y="385369"/>
            <a:ext cx="2790747" cy="27907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250" y="3937934"/>
            <a:ext cx="2940883" cy="270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830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ATCC MCI Coordination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3664457"/>
          </a:xfrm>
        </p:spPr>
        <p:txBody>
          <a:bodyPr>
            <a:normAutofit/>
          </a:bodyPr>
          <a:lstStyle/>
          <a:p>
            <a:r>
              <a:rPr lang="en-US" dirty="0"/>
              <a:t>Centralized coordination of patient hospital destination based on resource availability when local resources are overwhelmed</a:t>
            </a:r>
          </a:p>
          <a:p>
            <a:r>
              <a:rPr lang="en-US" dirty="0"/>
              <a:t>Relieves on-scene personnel of hospital coordination</a:t>
            </a:r>
          </a:p>
          <a:p>
            <a:r>
              <a:rPr lang="en-US" dirty="0"/>
              <a:t>Attempts to prevent overloading of hospital(s) or if overloading occurs; transfer plan or alternative care plan for rapid offloading</a:t>
            </a:r>
          </a:p>
        </p:txBody>
      </p:sp>
    </p:spTree>
    <p:extLst>
      <p:ext uri="{BB962C8B-B14F-4D97-AF65-F5344CB8AC3E}">
        <p14:creationId xmlns:p14="http://schemas.microsoft.com/office/powerpoint/2010/main" val="2117591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MCI Keys to Success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State-wide or region-wide master plan incorporated into local plans</a:t>
            </a:r>
          </a:p>
          <a:p>
            <a:r>
              <a:rPr lang="en-US" dirty="0"/>
              <a:t>Build MCI on the backbone of system used in normal course of business, such as the Alabama Trauma System</a:t>
            </a:r>
          </a:p>
          <a:p>
            <a:r>
              <a:rPr lang="en-US" dirty="0"/>
              <a:t>Regular exercises if no recent real-world events</a:t>
            </a:r>
          </a:p>
          <a:p>
            <a:r>
              <a:rPr lang="en-US" dirty="0"/>
              <a:t>Early declaration with estimated patient numbers and types of patients</a:t>
            </a:r>
          </a:p>
          <a:p>
            <a:pPr lvl="1"/>
            <a:r>
              <a:rPr lang="en-US" dirty="0"/>
              <a:t>ATCC notifies hospitals and gets estimated </a:t>
            </a:r>
            <a:r>
              <a:rPr lang="en-US" dirty="0" err="1"/>
              <a:t>pt</a:t>
            </a:r>
            <a:r>
              <a:rPr lang="en-US" dirty="0"/>
              <a:t> capacity</a:t>
            </a:r>
          </a:p>
          <a:p>
            <a:pPr lvl="1"/>
            <a:r>
              <a:rPr lang="en-US" dirty="0"/>
              <a:t>ATCC notifies outside EMS resources through pre-planned methods</a:t>
            </a:r>
          </a:p>
          <a:p>
            <a:r>
              <a:rPr lang="en-US" dirty="0"/>
              <a:t>Limit rogue decisions by individual EMSP/ambulances</a:t>
            </a:r>
          </a:p>
          <a:p>
            <a:r>
              <a:rPr lang="en-US" dirty="0"/>
              <a:t>Consideration of hospital walk-ins</a:t>
            </a:r>
          </a:p>
          <a:p>
            <a:r>
              <a:rPr lang="en-US" dirty="0"/>
              <a:t>Consideration of regular calls and other events</a:t>
            </a:r>
          </a:p>
        </p:txBody>
      </p:sp>
    </p:spTree>
    <p:extLst>
      <p:ext uri="{BB962C8B-B14F-4D97-AF65-F5344CB8AC3E}">
        <p14:creationId xmlns:p14="http://schemas.microsoft.com/office/powerpoint/2010/main" val="2029834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MCI – Current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000" u="sng" dirty="0"/>
              <a:t>BREMSS – All MCI pts. coordinated through ATCC</a:t>
            </a:r>
          </a:p>
          <a:p>
            <a:pPr marL="0" indent="0">
              <a:buNone/>
            </a:pPr>
            <a:r>
              <a:rPr lang="en-US" dirty="0"/>
              <a:t>	1998 F5 Tornado – 189 pts in two hours</a:t>
            </a:r>
          </a:p>
          <a:p>
            <a:pPr marL="0" indent="0">
              <a:buNone/>
            </a:pPr>
            <a:r>
              <a:rPr lang="en-US" dirty="0"/>
              <a:t>	Other tornado events</a:t>
            </a:r>
          </a:p>
          <a:p>
            <a:pPr marL="0" indent="0">
              <a:buNone/>
            </a:pPr>
            <a:r>
              <a:rPr lang="en-US" dirty="0"/>
              <a:t>	Numerous bus crashes with 100 – 200 pts</a:t>
            </a:r>
          </a:p>
          <a:p>
            <a:pPr marL="0" indent="0">
              <a:buNone/>
            </a:pPr>
            <a:r>
              <a:rPr lang="en-US" dirty="0"/>
              <a:t>	Chemical release at </a:t>
            </a:r>
            <a:r>
              <a:rPr lang="en-US" dirty="0" err="1"/>
              <a:t>B’ham</a:t>
            </a:r>
            <a:r>
              <a:rPr lang="en-US" dirty="0"/>
              <a:t> Water – 54 pts in 2 hours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u="sng" dirty="0"/>
              <a:t>Other regions – Sporadic MCI pt. coordination using ATCC</a:t>
            </a:r>
          </a:p>
          <a:p>
            <a:pPr marL="0" indent="0">
              <a:buNone/>
            </a:pPr>
            <a:r>
              <a:rPr lang="en-US" sz="2600" dirty="0"/>
              <a:t>Gulf – Anhydrous ammonia leak - ~100 pts - 2010			</a:t>
            </a:r>
          </a:p>
          <a:p>
            <a:pPr marL="0" indent="0">
              <a:buNone/>
            </a:pPr>
            <a:r>
              <a:rPr lang="en-US" sz="2600" dirty="0"/>
              <a:t>Mostly trauma system pt entries</a:t>
            </a:r>
          </a:p>
          <a:p>
            <a:pPr marL="0" indent="0">
              <a:buNone/>
            </a:pPr>
            <a:r>
              <a:rPr lang="en-US" dirty="0"/>
              <a:t>	Gulf – Bus crash – 60 pts.</a:t>
            </a:r>
          </a:p>
          <a:p>
            <a:pPr marL="0" indent="0">
              <a:buNone/>
            </a:pPr>
            <a:r>
              <a:rPr lang="en-US" dirty="0"/>
              <a:t>	Southeast –  South Montgomery Co.- 10 pt. van crash </a:t>
            </a:r>
          </a:p>
          <a:p>
            <a:pPr marL="0" indent="0">
              <a:buNone/>
            </a:pPr>
            <a:r>
              <a:rPr lang="en-US" dirty="0"/>
              <a:t>			   Lee Co. – March 2019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353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Lee Co. Tornado – March 3, 2019</a:t>
            </a:r>
            <a:br>
              <a:rPr lang="en-US" dirty="0"/>
            </a:br>
            <a:r>
              <a:rPr lang="en-US" sz="3600" dirty="0"/>
              <a:t>ATCC Data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15:26: First notification and first </a:t>
            </a:r>
            <a:r>
              <a:rPr lang="en-US" dirty="0" err="1"/>
              <a:t>pt</a:t>
            </a:r>
            <a:r>
              <a:rPr lang="en-US" dirty="0"/>
              <a:t> entered.</a:t>
            </a:r>
          </a:p>
          <a:p>
            <a:r>
              <a:rPr lang="en-US" dirty="0"/>
              <a:t>15:26: EAMC reported 8 walk-ins</a:t>
            </a:r>
          </a:p>
          <a:p>
            <a:r>
              <a:rPr lang="en-US" dirty="0"/>
              <a:t>ATCC called closest hospitals for capacity #s</a:t>
            </a:r>
          </a:p>
          <a:p>
            <a:pPr lvl="1"/>
            <a:r>
              <a:rPr lang="en-US" dirty="0"/>
              <a:t>EAMC  - 10 more</a:t>
            </a:r>
          </a:p>
          <a:p>
            <a:pPr lvl="1"/>
            <a:r>
              <a:rPr lang="en-US" dirty="0"/>
              <a:t>Piedmont – 8</a:t>
            </a:r>
          </a:p>
          <a:p>
            <a:pPr lvl="1"/>
            <a:r>
              <a:rPr lang="en-US" dirty="0"/>
              <a:t>St. Francis – 10</a:t>
            </a:r>
          </a:p>
          <a:p>
            <a:pPr lvl="1"/>
            <a:r>
              <a:rPr lang="en-US" dirty="0"/>
              <a:t>Baptist South – 4</a:t>
            </a:r>
          </a:p>
          <a:p>
            <a:r>
              <a:rPr lang="en-US" dirty="0"/>
              <a:t>EAMC reported multiple patients and multiple codes</a:t>
            </a:r>
          </a:p>
          <a:p>
            <a:r>
              <a:rPr lang="en-US" dirty="0"/>
              <a:t>18:05: SAMC, Flowers, Baptist South, UAB, COA notified of need for transfers from EAMC </a:t>
            </a:r>
          </a:p>
        </p:txBody>
      </p:sp>
    </p:spTree>
    <p:extLst>
      <p:ext uri="{BB962C8B-B14F-4D97-AF65-F5344CB8AC3E}">
        <p14:creationId xmlns:p14="http://schemas.microsoft.com/office/powerpoint/2010/main" val="2487445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Lee Co. Tornado – March 3, 2019</a:t>
            </a:r>
            <a:br>
              <a:rPr lang="en-US" dirty="0"/>
            </a:br>
            <a:r>
              <a:rPr lang="en-US" sz="3600" dirty="0"/>
              <a:t>ATCC Data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94116"/>
          </a:xfrm>
        </p:spPr>
        <p:txBody>
          <a:bodyPr>
            <a:normAutofit/>
          </a:bodyPr>
          <a:lstStyle/>
          <a:p>
            <a:r>
              <a:rPr lang="en-US" sz="2800" dirty="0"/>
              <a:t>Pts entered into ATS</a:t>
            </a:r>
          </a:p>
          <a:p>
            <a:pPr lvl="1"/>
            <a:r>
              <a:rPr lang="en-US" sz="2400" dirty="0"/>
              <a:t>EMS – 10</a:t>
            </a:r>
          </a:p>
          <a:p>
            <a:pPr lvl="2"/>
            <a:r>
              <a:rPr lang="en-US" sz="1800" dirty="0"/>
              <a:t>EAMC – 5</a:t>
            </a:r>
          </a:p>
          <a:p>
            <a:pPr lvl="2"/>
            <a:r>
              <a:rPr lang="en-US" sz="1800" dirty="0"/>
              <a:t>Jack </a:t>
            </a:r>
            <a:r>
              <a:rPr lang="en-US" sz="1800" dirty="0" err="1"/>
              <a:t>Hughston</a:t>
            </a:r>
            <a:r>
              <a:rPr lang="en-US" sz="1800" dirty="0"/>
              <a:t> – 2</a:t>
            </a:r>
          </a:p>
          <a:p>
            <a:pPr lvl="2"/>
            <a:r>
              <a:rPr lang="en-US" sz="1800" dirty="0"/>
              <a:t>Piedmont Columbus – 3</a:t>
            </a:r>
          </a:p>
          <a:p>
            <a:pPr lvl="1"/>
            <a:r>
              <a:rPr lang="en-US" sz="2400" dirty="0"/>
              <a:t>Hospital – 5</a:t>
            </a:r>
          </a:p>
          <a:p>
            <a:pPr lvl="2"/>
            <a:r>
              <a:rPr lang="en-US" sz="1800" dirty="0"/>
              <a:t>Transfers to:</a:t>
            </a:r>
          </a:p>
          <a:p>
            <a:pPr lvl="3"/>
            <a:r>
              <a:rPr lang="en-US" sz="1600" dirty="0"/>
              <a:t>UAB – 3</a:t>
            </a:r>
          </a:p>
          <a:p>
            <a:pPr lvl="3"/>
            <a:r>
              <a:rPr lang="en-US" sz="1600" dirty="0"/>
              <a:t>SAMC – 1</a:t>
            </a:r>
          </a:p>
          <a:p>
            <a:pPr lvl="3"/>
            <a:r>
              <a:rPr lang="en-US" sz="1600" dirty="0"/>
              <a:t>COA – 1 (expired before transferred)</a:t>
            </a:r>
          </a:p>
          <a:p>
            <a:endParaRPr lang="en-US" dirty="0"/>
          </a:p>
          <a:p>
            <a:r>
              <a:rPr lang="en-US" dirty="0"/>
              <a:t>2 other nearby MVCs with trauma system entries during the MCI</a:t>
            </a:r>
          </a:p>
        </p:txBody>
      </p:sp>
    </p:spTree>
    <p:extLst>
      <p:ext uri="{BB962C8B-B14F-4D97-AF65-F5344CB8AC3E}">
        <p14:creationId xmlns:p14="http://schemas.microsoft.com/office/powerpoint/2010/main" val="1576772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of MCI in Alabama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3664457"/>
          </a:xfrm>
        </p:spPr>
        <p:txBody>
          <a:bodyPr>
            <a:normAutofit/>
          </a:bodyPr>
          <a:lstStyle/>
          <a:p>
            <a:r>
              <a:rPr lang="en-US" dirty="0"/>
              <a:t>Integration of MCI Coordination as a function of ATCC within the Alabama Trauma System</a:t>
            </a:r>
          </a:p>
          <a:p>
            <a:r>
              <a:rPr lang="en-US" dirty="0"/>
              <a:t>State-wide plan to allow for regional/local resources and challenges.</a:t>
            </a:r>
          </a:p>
          <a:p>
            <a:r>
              <a:rPr lang="en-US" dirty="0"/>
              <a:t>Identification/Inclusion of any resources that would normally be used in an MCI (real-world plans).</a:t>
            </a:r>
          </a:p>
          <a:p>
            <a:r>
              <a:rPr lang="en-US" dirty="0"/>
              <a:t>Standardization of triage methods and terminologies.  (ADPH OEMS Current Protocols)</a:t>
            </a:r>
          </a:p>
        </p:txBody>
      </p:sp>
    </p:spTree>
    <p:extLst>
      <p:ext uri="{BB962C8B-B14F-4D97-AF65-F5344CB8AC3E}">
        <p14:creationId xmlns:p14="http://schemas.microsoft.com/office/powerpoint/2010/main" val="1570323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Comments/Input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36644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313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46465"/>
            <a:ext cx="7886700" cy="1325563"/>
          </a:xfrm>
        </p:spPr>
        <p:txBody>
          <a:bodyPr/>
          <a:lstStyle/>
          <a:p>
            <a:r>
              <a:rPr lang="en-US" dirty="0"/>
              <a:t>Comments/Input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3664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ATCC Operations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“Why do they ask so many questions when we call?”</a:t>
            </a:r>
          </a:p>
          <a:p>
            <a:pPr marL="0" indent="0">
              <a:buNone/>
            </a:pPr>
            <a:r>
              <a:rPr lang="en-US" dirty="0"/>
              <a:t>“Why don’t they ever recommend “that” hospital?”</a:t>
            </a:r>
          </a:p>
          <a:p>
            <a:pPr marL="0" indent="0">
              <a:buNone/>
            </a:pPr>
            <a:r>
              <a:rPr lang="en-US" dirty="0"/>
              <a:t>“Why do they ever recommend “that” hospital?”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778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RESCUE STOP – TRAUMA</a:t>
            </a:r>
            <a:br>
              <a:rPr lang="en-US" dirty="0"/>
            </a:br>
            <a:r>
              <a:rPr lang="en-US" dirty="0"/>
              <a:t>WHY, WHEN, HOW?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3664457"/>
          </a:xfrm>
        </p:spPr>
        <p:txBody>
          <a:bodyPr>
            <a:normAutofit/>
          </a:bodyPr>
          <a:lstStyle/>
          <a:p>
            <a:r>
              <a:rPr lang="en-US" dirty="0"/>
              <a:t>Why?  </a:t>
            </a:r>
          </a:p>
          <a:p>
            <a:pPr lvl="1"/>
            <a:r>
              <a:rPr lang="en-US" dirty="0"/>
              <a:t>To allow for life-saving procedures, unable to be completed by EMS, to be completed at a hospital emergency department without a full evaluation/workup, thus allowing patient transport to rapidly continue to the appropriate level trauma center.</a:t>
            </a:r>
          </a:p>
        </p:txBody>
      </p:sp>
    </p:spTree>
    <p:extLst>
      <p:ext uri="{BB962C8B-B14F-4D97-AF65-F5344CB8AC3E}">
        <p14:creationId xmlns:p14="http://schemas.microsoft.com/office/powerpoint/2010/main" val="1749036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RESCUE STOP – TRAUMA </a:t>
            </a:r>
            <a:br>
              <a:rPr lang="en-US" dirty="0"/>
            </a:br>
            <a:r>
              <a:rPr lang="en-US" dirty="0"/>
              <a:t>WHY, WHEN, HOW?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4091151"/>
          </a:xfrm>
        </p:spPr>
        <p:txBody>
          <a:bodyPr>
            <a:normAutofit/>
          </a:bodyPr>
          <a:lstStyle/>
          <a:p>
            <a:r>
              <a:rPr lang="en-US" dirty="0"/>
              <a:t>When?  </a:t>
            </a:r>
          </a:p>
          <a:p>
            <a:pPr lvl="1"/>
            <a:r>
              <a:rPr lang="en-US" dirty="0"/>
              <a:t> In the following situations, the patient should be transported IMMEDIATELY to the closest hospital with full time emergency physician coverage (trauma center preferably) as coordinated by the ATCC. </a:t>
            </a:r>
          </a:p>
          <a:p>
            <a:pPr marL="800100" lvl="1" indent="-457200">
              <a:buAutoNum type="alphaLcPeriod"/>
            </a:pPr>
            <a:r>
              <a:rPr lang="en-US" dirty="0"/>
              <a:t>The EMSP is unable to effectively manage the airway or ventilate the unstable patient. </a:t>
            </a:r>
          </a:p>
          <a:p>
            <a:pPr marL="800100" lvl="1" indent="-457200">
              <a:buAutoNum type="alphaLcPeriod"/>
            </a:pPr>
            <a:r>
              <a:rPr lang="en-US" dirty="0"/>
              <a:t>The EMSP is unable to stop the bleeding of a patient with severe external hemorrhage. </a:t>
            </a:r>
          </a:p>
          <a:p>
            <a:pPr marL="800100" lvl="1" indent="-457200">
              <a:buAutoNum type="alphaLcPeriod"/>
            </a:pPr>
            <a:r>
              <a:rPr lang="en-US" dirty="0"/>
              <a:t>The EMSP is unable to establish/maintain an IV/IO to provide volume resuscitation in an unstable hypovolemic patient. </a:t>
            </a:r>
          </a:p>
        </p:txBody>
      </p:sp>
    </p:spTree>
    <p:extLst>
      <p:ext uri="{BB962C8B-B14F-4D97-AF65-F5344CB8AC3E}">
        <p14:creationId xmlns:p14="http://schemas.microsoft.com/office/powerpoint/2010/main" val="3636701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RESCUE STOP – TRAUMA</a:t>
            </a:r>
            <a:br>
              <a:rPr lang="en-US" dirty="0"/>
            </a:br>
            <a:r>
              <a:rPr lang="en-US" dirty="0"/>
              <a:t>WHY, WHEN, HOW?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3664457"/>
          </a:xfrm>
        </p:spPr>
        <p:txBody>
          <a:bodyPr>
            <a:normAutofit/>
          </a:bodyPr>
          <a:lstStyle/>
          <a:p>
            <a:r>
              <a:rPr lang="en-US" dirty="0"/>
              <a:t>How?</a:t>
            </a:r>
          </a:p>
          <a:p>
            <a:pPr lvl="1"/>
            <a:r>
              <a:rPr lang="en-US" dirty="0"/>
              <a:t>Hospital transfer to an adult or pediatric specialty center can proceed as soon as the patient is stable enough for transport (not necessarily full and complete resuscitation or evaluation/initial care). For expediency (time savings), data collection purposes, and adherence to ATS standards, OEMS prefers that hospital transfers be directed by the  ATCC.</a:t>
            </a:r>
          </a:p>
          <a:p>
            <a:pPr marL="342900" lvl="1" indent="0">
              <a:buNone/>
            </a:pPr>
            <a:endParaRPr lang="en-US" dirty="0"/>
          </a:p>
          <a:p>
            <a:pPr marL="342900" lvl="1" indent="0">
              <a:buNone/>
            </a:pPr>
            <a:endParaRPr lang="en-US" dirty="0"/>
          </a:p>
          <a:p>
            <a:pPr marL="342900" lvl="1" indent="0">
              <a:buNone/>
            </a:pPr>
            <a:endParaRPr lang="en-US" dirty="0"/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225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ACCELERATED TRANSFER –TRAUMA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>WHY, WHEN, 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3664457"/>
          </a:xfrm>
        </p:spPr>
        <p:txBody>
          <a:bodyPr>
            <a:normAutofit/>
          </a:bodyPr>
          <a:lstStyle/>
          <a:p>
            <a:r>
              <a:rPr lang="en-US" dirty="0"/>
              <a:t>Why?  </a:t>
            </a:r>
          </a:p>
          <a:p>
            <a:pPr lvl="1"/>
            <a:r>
              <a:rPr lang="en-US" dirty="0"/>
              <a:t>To allow for the ACCELERATED TRANSFER of a trauma system patient arriving by POV or by EMS (</a:t>
            </a:r>
            <a:r>
              <a:rPr lang="en-US" dirty="0" err="1"/>
              <a:t>undertriaged</a:t>
            </a:r>
            <a:r>
              <a:rPr lang="en-US" dirty="0"/>
              <a:t>), to the appropriate level trauma center (without verbal acceptance of the trauma center) based on trauma center availability as displayed in </a:t>
            </a:r>
            <a:r>
              <a:rPr lang="en-US" dirty="0" err="1"/>
              <a:t>LifeTrac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420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48CF2B-5BA4-8E15-B57E-7933A0BE9B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94585"/>
            <a:ext cx="9144000" cy="3553475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BA8FF75-D503-6E50-9639-E447ABB94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4172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ACCELERATED TRANSFER –TRAUMA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WHEN?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333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ACCELERATED TRANSFER –TRAUMA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>WHY, WHEN, 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3664457"/>
          </a:xfrm>
        </p:spPr>
        <p:txBody>
          <a:bodyPr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How?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Hospital transfer to an adult or pediatric specialty center can proceed as soon as the patient is stable enough for transport (not necessarily full and complete resuscitation or evaluation/initial care). For expediency (time savings), data collection purposes, and adherence to ATS standards, OEMS prefers that hospital transfers be directed by the ATCC.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06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Steps/Keys to Success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Adoption of AT </a:t>
            </a:r>
            <a:r>
              <a:rPr lang="en-US" dirty="0" err="1"/>
              <a:t>at</a:t>
            </a:r>
            <a:r>
              <a:rPr lang="en-US" dirty="0"/>
              <a:t> STHSAC on Monday, March 13</a:t>
            </a:r>
          </a:p>
          <a:p>
            <a:r>
              <a:rPr lang="en-US" dirty="0"/>
              <a:t>Education roll-out to ALL hospitals and EMSP for both Rescue Stop and Accelerated Transfer.</a:t>
            </a:r>
          </a:p>
          <a:p>
            <a:r>
              <a:rPr lang="en-US" dirty="0"/>
              <a:t>Set go-live date (ADPH OEMS AHS)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Education, education, education</a:t>
            </a:r>
          </a:p>
          <a:p>
            <a:r>
              <a:rPr lang="en-US" dirty="0"/>
              <a:t>Allow the system to work</a:t>
            </a:r>
          </a:p>
          <a:p>
            <a:r>
              <a:rPr lang="en-US" dirty="0"/>
              <a:t>Follow the plans and procedures</a:t>
            </a:r>
          </a:p>
          <a:p>
            <a:r>
              <a:rPr lang="en-US" dirty="0"/>
              <a:t>Don’t go rogue</a:t>
            </a:r>
          </a:p>
          <a:p>
            <a:r>
              <a:rPr lang="en-US" dirty="0"/>
              <a:t>Review and QI on every RS/AT patient </a:t>
            </a:r>
          </a:p>
          <a:p>
            <a:r>
              <a:rPr lang="en-US" dirty="0"/>
              <a:t>System adjustments as needed</a:t>
            </a:r>
          </a:p>
        </p:txBody>
      </p:sp>
    </p:spTree>
    <p:extLst>
      <p:ext uri="{BB962C8B-B14F-4D97-AF65-F5344CB8AC3E}">
        <p14:creationId xmlns:p14="http://schemas.microsoft.com/office/powerpoint/2010/main" val="3439970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Comments/Input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36644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399148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</TotalTime>
  <Words>930</Words>
  <Application>Microsoft Office PowerPoint</Application>
  <PresentationFormat>On-screen Show (4:3)</PresentationFormat>
  <Paragraphs>120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Corbel</vt:lpstr>
      <vt:lpstr>Depth</vt:lpstr>
      <vt:lpstr>Alabama  Trauma/Stroke System</vt:lpstr>
      <vt:lpstr>RESCUE STOP – TRAUMA WHY, WHEN, HOW?</vt:lpstr>
      <vt:lpstr>RESCUE STOP – TRAUMA  WHY, WHEN, HOW?</vt:lpstr>
      <vt:lpstr>RESCUE STOP – TRAUMA WHY, WHEN, HOW?</vt:lpstr>
      <vt:lpstr>ACCELERATED TRANSFER –TRAUMA WHY, WHEN, HOW?</vt:lpstr>
      <vt:lpstr>ACCELERATED TRANSFER –TRAUMA  WHEN? </vt:lpstr>
      <vt:lpstr>ACCELERATED TRANSFER –TRAUMA WHY, WHEN, HOW?</vt:lpstr>
      <vt:lpstr>Next Steps/Keys to Success    </vt:lpstr>
      <vt:lpstr>Comments/Input</vt:lpstr>
      <vt:lpstr>ATCC MCI Coordination</vt:lpstr>
      <vt:lpstr>MCI Keys to Success    </vt:lpstr>
      <vt:lpstr>MCI – Current Practices</vt:lpstr>
      <vt:lpstr>Lee Co. Tornado – March 3, 2019 ATCC Data </vt:lpstr>
      <vt:lpstr>Lee Co. Tornado – March 3, 2019 ATCC Data </vt:lpstr>
      <vt:lpstr>Future of MCI in Alabama</vt:lpstr>
      <vt:lpstr>Comments/Input</vt:lpstr>
      <vt:lpstr>Comments/Input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BREMSS “Real-Time EMS”</dc:title>
  <dc:creator>Michael L. Minor</dc:creator>
  <cp:lastModifiedBy>Training Room</cp:lastModifiedBy>
  <cp:revision>42</cp:revision>
  <cp:lastPrinted>2019-06-20T13:07:26Z</cp:lastPrinted>
  <dcterms:created xsi:type="dcterms:W3CDTF">2019-02-08T13:35:58Z</dcterms:created>
  <dcterms:modified xsi:type="dcterms:W3CDTF">2023-06-14T16:34:47Z</dcterms:modified>
</cp:coreProperties>
</file>