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6" r:id="rId2"/>
    <p:sldId id="267" r:id="rId3"/>
    <p:sldId id="268" r:id="rId4"/>
    <p:sldId id="269" r:id="rId5"/>
    <p:sldId id="270" r:id="rId6"/>
    <p:sldId id="271" r:id="rId7"/>
    <p:sldId id="272" r:id="rId8"/>
    <p:sldId id="273" r:id="rId9"/>
    <p:sldId id="27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213"/>
    <p:restoredTop sz="94694"/>
  </p:normalViewPr>
  <p:slideViewPr>
    <p:cSldViewPr snapToGrid="0" snapToObjects="1">
      <p:cViewPr varScale="1">
        <p:scale>
          <a:sx n="109" d="100"/>
          <a:sy n="109" d="100"/>
        </p:scale>
        <p:origin x="106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618F5B-2E4E-D547-A62C-569634CF90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A25DEE1-C047-9646-BD7A-39990A68C5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BC133F-20FA-134A-9E79-26FE84B5CF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DB52E-E865-8443-97CD-E32229FDE34F}" type="datetimeFigureOut">
              <a:rPr lang="en-US" smtClean="0"/>
              <a:t>2/4/2021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6BC1AE-3C0C-7D40-BE9E-C5444A5098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F230A3-3272-CD40-94FF-C8115C415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424FA-761F-EB4B-9038-77D85B3C9E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45996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21B76B-E36C-7948-BDC0-F5DE53FEEC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0A9E844-CC9E-1144-B4CF-26219A01E2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F32090-A443-D840-BEEC-B1EC9B92B5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DB52E-E865-8443-97CD-E32229FDE34F}" type="datetimeFigureOut">
              <a:rPr lang="en-US" smtClean="0"/>
              <a:t>2/4/2021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B1C852-536E-1C4F-8327-9D4B58996E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D9325A-CA3F-3E49-98D0-72D863FA66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424FA-761F-EB4B-9038-77D85B3C9E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93198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9FF1B2A-26E0-5643-BD9C-AFC28AA22F8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20A7EF8-76B5-A046-B2C2-D3C42A95AC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5CD330-E4CC-3243-9E23-0743785563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DB52E-E865-8443-97CD-E32229FDE34F}" type="datetimeFigureOut">
              <a:rPr lang="en-US" smtClean="0"/>
              <a:t>2/4/2021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3A2BE1-A065-BB48-B145-BEA56988B0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8B0B29-20A9-164A-BB42-9E7331AF0C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424FA-761F-EB4B-9038-77D85B3C9E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35982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37A83C-7498-2141-8225-C82D1CDED5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601E1A-FF75-9C4A-B596-D83693A097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8D5A77-2EE2-D742-9F6A-6F43E1B9B3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DB52E-E865-8443-97CD-E32229FDE34F}" type="datetimeFigureOut">
              <a:rPr lang="en-US" smtClean="0"/>
              <a:t>2/4/2021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DADDE6-0468-8C40-9D70-8A29275723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3BE5C7-23CF-894A-9494-DDE2458A84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424FA-761F-EB4B-9038-77D85B3C9E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1781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7B4284-54B9-254E-85F3-18B697EE67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8FE4A1A-43C1-3640-A875-869B0957BE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C2A6E3-0B5A-0844-9ABC-C056A67AE3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DB52E-E865-8443-97CD-E32229FDE34F}" type="datetimeFigureOut">
              <a:rPr lang="en-US" smtClean="0"/>
              <a:t>2/4/2021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4A7CC5-DEB8-F34C-9572-FB1D8D64C3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92BBC3-64B9-DA43-AABC-E2DABC252A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424FA-761F-EB4B-9038-77D85B3C9E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13028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76C348-A918-D74F-BB5F-4D4B808393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490B22-C6DF-3844-AF81-F3367240DF6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65236B2-62F6-D840-963D-8BD89BD00B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54C091-25FC-4545-B952-E856B0554B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DB52E-E865-8443-97CD-E32229FDE34F}" type="datetimeFigureOut">
              <a:rPr lang="en-US" smtClean="0"/>
              <a:t>2/4/2021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F8B3A3C-9A72-4049-AE0D-70B4EBFFCB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E896E49-6E21-4745-A461-18D8A998AF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424FA-761F-EB4B-9038-77D85B3C9E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0044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7114F4-52FF-7A4A-9BF3-2C00D46264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24F3A9-9C4A-8642-8E35-4F8850E171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4986632-2C90-B940-B64B-2702A94657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0C7F502-5E89-9B43-8E1E-DE3F663281C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0BECF10-D3E2-E14F-9F64-3ECAFDBE624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C9147D0-E980-E84F-8107-2DA92BE91B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DB52E-E865-8443-97CD-E32229FDE34F}" type="datetimeFigureOut">
              <a:rPr lang="en-US" smtClean="0"/>
              <a:t>2/4/2021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961B3D7-1165-284D-A5C2-CEF7E38C2C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D276FEF-AD6A-9B49-BA69-9E8EBD0D1C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424FA-761F-EB4B-9038-77D85B3C9E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07164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159B0A-6E67-8A44-9033-FC326C6585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62386E8-6071-6041-922D-938C3771E7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DB52E-E865-8443-97CD-E32229FDE34F}" type="datetimeFigureOut">
              <a:rPr lang="en-US" smtClean="0"/>
              <a:t>2/4/2021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2CCDA3-B6C2-2E4F-9D4F-8F746E50C3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7CA4CE0-EE2D-CE4C-95BA-B768FE0DE2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424FA-761F-EB4B-9038-77D85B3C9E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16077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E76C22E-0F58-4C49-B46A-659A3440C6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DB52E-E865-8443-97CD-E32229FDE34F}" type="datetimeFigureOut">
              <a:rPr lang="en-US" smtClean="0"/>
              <a:t>2/4/2021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9FB73BF-EFB6-5D43-BD8E-7E3771E637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C1DBD2-BD2A-0646-BE27-C54EEF26D4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424FA-761F-EB4B-9038-77D85B3C9E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4559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69E6FC-0115-BB49-ABE0-BAED1864AB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E9D68A-7930-D44F-92FB-DBE89FDC45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39F266C-5489-F948-9117-5A66AA3E87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1D744C4-46C8-1045-B12B-C828015B10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DB52E-E865-8443-97CD-E32229FDE34F}" type="datetimeFigureOut">
              <a:rPr lang="en-US" smtClean="0"/>
              <a:t>2/4/2021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72AF9A-F9DF-0345-AA44-E6E4BFD901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BF62486-D396-BC45-B159-B07C0C37D1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424FA-761F-EB4B-9038-77D85B3C9E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6204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DAB750-7641-654B-B124-6D81F4C018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2E8B60C-DA77-974B-B1CC-A0B96C5F84F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146C6CB-34E9-C041-803C-50EC02F099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8DABDEB-7122-4F48-A4D5-381CFFFCA4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DB52E-E865-8443-97CD-E32229FDE34F}" type="datetimeFigureOut">
              <a:rPr lang="en-US" smtClean="0"/>
              <a:t>2/4/2021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2581AD-70DD-9842-8B49-270B54CA00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0F50E5-8EED-4343-BF77-6A3DA669FC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424FA-761F-EB4B-9038-77D85B3C9E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9535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94B170F-13B3-8E42-A09B-E0C6AD577A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C6015F-03C8-5546-8F8F-65B08B8FBA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C5349B-B5D5-FC4F-8B80-5A53BCF6432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8DB52E-E865-8443-97CD-E32229FDE34F}" type="datetimeFigureOut">
              <a:rPr lang="en-US" smtClean="0"/>
              <a:t>2/4/2021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331773-4030-FC48-BFDE-5D5D08F6FC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8CFCC3-71CF-A94C-8E70-514E5DD7E9B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3424FA-761F-EB4B-9038-77D85B3C9E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9307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A170FF10-5974-0148-ACA0-B65848068CE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0501077"/>
              </p:ext>
            </p:extLst>
          </p:nvPr>
        </p:nvGraphicFramePr>
        <p:xfrm>
          <a:off x="1179908" y="96543"/>
          <a:ext cx="9832183" cy="676803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3168">
                  <a:extLst>
                    <a:ext uri="{9D8B030D-6E8A-4147-A177-3AD203B41FA5}">
                      <a16:colId xmlns:a16="http://schemas.microsoft.com/office/drawing/2014/main" val="3989417671"/>
                    </a:ext>
                  </a:extLst>
                </a:gridCol>
                <a:gridCol w="8064356">
                  <a:extLst>
                    <a:ext uri="{9D8B030D-6E8A-4147-A177-3AD203B41FA5}">
                      <a16:colId xmlns:a16="http://schemas.microsoft.com/office/drawing/2014/main" val="616615813"/>
                    </a:ext>
                  </a:extLst>
                </a:gridCol>
                <a:gridCol w="1484659">
                  <a:extLst>
                    <a:ext uri="{9D8B030D-6E8A-4147-A177-3AD203B41FA5}">
                      <a16:colId xmlns:a16="http://schemas.microsoft.com/office/drawing/2014/main" val="4116637895"/>
                    </a:ext>
                  </a:extLst>
                </a:gridCol>
              </a:tblGrid>
              <a:tr h="398707"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Emergency Medical Stroke Assessment (EMSA)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4190" marR="94190" marT="47095" marB="47095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3332169"/>
                  </a:ext>
                </a:extLst>
              </a:tr>
              <a:tr h="348869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4190" marR="94190" marT="47095" marB="47095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Abnormal?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643" marR="77643" marT="0" marB="0" anchor="b"/>
                </a:tc>
                <a:extLst>
                  <a:ext uri="{0D108BD9-81ED-4DB2-BD59-A6C34878D82A}">
                    <a16:rowId xmlns:a16="http://schemas.microsoft.com/office/drawing/2014/main" val="48578491"/>
                  </a:ext>
                </a:extLst>
              </a:tr>
              <a:tr h="282373">
                <a:tc gridSpan="2">
                  <a:txBody>
                    <a:bodyPr/>
                    <a:lstStyle/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E: Eye Movement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4190" marR="94190" marT="47095" marB="47095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643" marR="77643" marT="0" marB="0"/>
                </a:tc>
                <a:extLst>
                  <a:ext uri="{0D108BD9-81ED-4DB2-BD59-A6C34878D82A}">
                    <a16:rowId xmlns:a16="http://schemas.microsoft.com/office/drawing/2014/main" val="1340635240"/>
                  </a:ext>
                </a:extLst>
              </a:tr>
              <a:tr h="64927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643" marR="77643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Horizontal Gaze</a:t>
                      </a:r>
                    </a:p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Ask patient to keep their head still and follow your finger left to right with their eyes</a:t>
                      </a:r>
                    </a:p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In aphasic patients, call the patient’s name on one side and then the other</a:t>
                      </a:r>
                    </a:p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Abnormal: Patient is unable to follow as well in one direction compared to the other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643" marR="77643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☐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643" marR="77643" marT="0" marB="0"/>
                </a:tc>
                <a:extLst>
                  <a:ext uri="{0D108BD9-81ED-4DB2-BD59-A6C34878D82A}">
                    <a16:rowId xmlns:a16="http://schemas.microsoft.com/office/drawing/2014/main" val="2899254176"/>
                  </a:ext>
                </a:extLst>
              </a:tr>
              <a:tr h="282373">
                <a:tc gridSpan="2">
                  <a:txBody>
                    <a:bodyPr/>
                    <a:lstStyle/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M: Motor – Asymmetric Face, Arm, or Leg Weakness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4190" marR="94190" marT="47095" marB="47095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643" marR="77643" marT="0" marB="0"/>
                </a:tc>
                <a:extLst>
                  <a:ext uri="{0D108BD9-81ED-4DB2-BD59-A6C34878D82A}">
                    <a16:rowId xmlns:a16="http://schemas.microsoft.com/office/drawing/2014/main" val="476932093"/>
                  </a:ext>
                </a:extLst>
              </a:tr>
              <a:tr h="64927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643" marR="77643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Facial Weakness</a:t>
                      </a:r>
                    </a:p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Ask patient to show their teeth or smile</a:t>
                      </a:r>
                    </a:p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In aphasic patients, look for asymmetric grimace to pain</a:t>
                      </a:r>
                    </a:p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Abnormal: One side of the face does not move as well as the other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643" marR="77643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☐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643" marR="77643" marT="0" marB="0"/>
                </a:tc>
                <a:extLst>
                  <a:ext uri="{0D108BD9-81ED-4DB2-BD59-A6C34878D82A}">
                    <a16:rowId xmlns:a16="http://schemas.microsoft.com/office/drawing/2014/main" val="1657638314"/>
                  </a:ext>
                </a:extLst>
              </a:tr>
              <a:tr h="64927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643" marR="77643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Arm Weakness</a:t>
                      </a:r>
                    </a:p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Ask patient to hold out both arms, palms up, for 10 seconds with eyes closed</a:t>
                      </a:r>
                    </a:p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In aphasic patients, hold the patients arms up and let go</a:t>
                      </a:r>
                    </a:p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Abnormal: One arm does not move or drifts down compared to the other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643" marR="77643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☐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643" marR="77643" marT="0" marB="0"/>
                </a:tc>
                <a:extLst>
                  <a:ext uri="{0D108BD9-81ED-4DB2-BD59-A6C34878D82A}">
                    <a16:rowId xmlns:a16="http://schemas.microsoft.com/office/drawing/2014/main" val="4256451647"/>
                  </a:ext>
                </a:extLst>
              </a:tr>
              <a:tr h="64927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643" marR="77643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Leg Weakness</a:t>
                      </a:r>
                    </a:p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Ask patient to lift up one leg and then the other for 5 seconds</a:t>
                      </a:r>
                    </a:p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In aphasic patients, hold up one leg and let go, then repeat on the other side</a:t>
                      </a:r>
                    </a:p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Abnormal: One leg does not move or drifts down compared to the other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643" marR="77643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☐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643" marR="77643" marT="0" marB="0"/>
                </a:tc>
                <a:extLst>
                  <a:ext uri="{0D108BD9-81ED-4DB2-BD59-A6C34878D82A}">
                    <a16:rowId xmlns:a16="http://schemas.microsoft.com/office/drawing/2014/main" val="1697213299"/>
                  </a:ext>
                </a:extLst>
              </a:tr>
              <a:tr h="282373">
                <a:tc gridSpan="2">
                  <a:txBody>
                    <a:bodyPr/>
                    <a:lstStyle/>
                    <a:p>
                      <a:pPr marL="228600" marR="0" indent="-22860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SA: Slurred Speech or Aphasia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4190" marR="94190" marT="47095" marB="47095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643" marR="77643" marT="0" marB="0"/>
                </a:tc>
                <a:extLst>
                  <a:ext uri="{0D108BD9-81ED-4DB2-BD59-A6C34878D82A}">
                    <a16:rowId xmlns:a16="http://schemas.microsoft.com/office/drawing/2014/main" val="2529401212"/>
                  </a:ext>
                </a:extLst>
              </a:tr>
              <a:tr h="48520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643" marR="77643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Naming</a:t>
                      </a:r>
                    </a:p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Ask patient to name your watch and pen</a:t>
                      </a:r>
                    </a:p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Abnormal:  Patient slurs words, says the wrong words, or is unable to speak  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643" marR="77643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☐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643" marR="77643" marT="0" marB="0"/>
                </a:tc>
                <a:extLst>
                  <a:ext uri="{0D108BD9-81ED-4DB2-BD59-A6C34878D82A}">
                    <a16:rowId xmlns:a16="http://schemas.microsoft.com/office/drawing/2014/main" val="3281127049"/>
                  </a:ext>
                </a:extLst>
              </a:tr>
              <a:tr h="48520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643" marR="77643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Repetition</a:t>
                      </a:r>
                    </a:p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Ask patient to repeat “They heard him speak on the radio last night” after you</a:t>
                      </a:r>
                    </a:p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Abnormal: Patient slurs words, says the wrong words, or is unable to speak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643" marR="77643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☐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643" marR="77643" marT="0" marB="0"/>
                </a:tc>
                <a:extLst>
                  <a:ext uri="{0D108BD9-81ED-4DB2-BD59-A6C34878D82A}">
                    <a16:rowId xmlns:a16="http://schemas.microsoft.com/office/drawing/2014/main" val="24229875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227827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92"/>
    </mc:Choice>
    <mc:Fallback xmlns="">
      <p:transition spd="slow" advTm="20092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A170FF10-5974-0148-ACA0-B65848068CE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7378593"/>
              </p:ext>
            </p:extLst>
          </p:nvPr>
        </p:nvGraphicFramePr>
        <p:xfrm>
          <a:off x="1179908" y="96543"/>
          <a:ext cx="9832183" cy="666491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3168">
                  <a:extLst>
                    <a:ext uri="{9D8B030D-6E8A-4147-A177-3AD203B41FA5}">
                      <a16:colId xmlns:a16="http://schemas.microsoft.com/office/drawing/2014/main" val="3989417671"/>
                    </a:ext>
                  </a:extLst>
                </a:gridCol>
                <a:gridCol w="8064356">
                  <a:extLst>
                    <a:ext uri="{9D8B030D-6E8A-4147-A177-3AD203B41FA5}">
                      <a16:colId xmlns:a16="http://schemas.microsoft.com/office/drawing/2014/main" val="616615813"/>
                    </a:ext>
                  </a:extLst>
                </a:gridCol>
                <a:gridCol w="1484659">
                  <a:extLst>
                    <a:ext uri="{9D8B030D-6E8A-4147-A177-3AD203B41FA5}">
                      <a16:colId xmlns:a16="http://schemas.microsoft.com/office/drawing/2014/main" val="4116637895"/>
                    </a:ext>
                  </a:extLst>
                </a:gridCol>
              </a:tblGrid>
              <a:tr h="398707"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Emergency Medical Stroke Assessment (EMSA)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4190" marR="94190" marT="47095" marB="47095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3332169"/>
                  </a:ext>
                </a:extLst>
              </a:tr>
              <a:tr h="348869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4190" marR="94190" marT="47095" marB="47095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Abnormal?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643" marR="77643" marT="0" marB="0" anchor="b"/>
                </a:tc>
                <a:extLst>
                  <a:ext uri="{0D108BD9-81ED-4DB2-BD59-A6C34878D82A}">
                    <a16:rowId xmlns:a16="http://schemas.microsoft.com/office/drawing/2014/main" val="48578491"/>
                  </a:ext>
                </a:extLst>
              </a:tr>
              <a:tr h="282373">
                <a:tc gridSpan="2">
                  <a:txBody>
                    <a:bodyPr/>
                    <a:lstStyle/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E: Eye Movement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4190" marR="94190" marT="47095" marB="47095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643" marR="77643" marT="0" marB="0"/>
                </a:tc>
                <a:extLst>
                  <a:ext uri="{0D108BD9-81ED-4DB2-BD59-A6C34878D82A}">
                    <a16:rowId xmlns:a16="http://schemas.microsoft.com/office/drawing/2014/main" val="1340635240"/>
                  </a:ext>
                </a:extLst>
              </a:tr>
              <a:tr h="64927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643" marR="77643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Horizontal Gaze</a:t>
                      </a:r>
                    </a:p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Ask patient to keep their head still and follow your finger left to right with their eyes</a:t>
                      </a:r>
                    </a:p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In aphasic patients, call the patient’s name on one side and then the other</a:t>
                      </a:r>
                    </a:p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Abnormal: Patient is unable to follow as well in one direction compared to the other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643" marR="77643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☐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643" marR="77643" marT="0" marB="0"/>
                </a:tc>
                <a:extLst>
                  <a:ext uri="{0D108BD9-81ED-4DB2-BD59-A6C34878D82A}">
                    <a16:rowId xmlns:a16="http://schemas.microsoft.com/office/drawing/2014/main" val="2899254176"/>
                  </a:ext>
                </a:extLst>
              </a:tr>
              <a:tr h="282373">
                <a:tc gridSpan="2">
                  <a:txBody>
                    <a:bodyPr/>
                    <a:lstStyle/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M: Motor – Asymmetric Face, Arm, or Leg Weakness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4190" marR="94190" marT="47095" marB="47095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643" marR="77643" marT="0" marB="0"/>
                </a:tc>
                <a:extLst>
                  <a:ext uri="{0D108BD9-81ED-4DB2-BD59-A6C34878D82A}">
                    <a16:rowId xmlns:a16="http://schemas.microsoft.com/office/drawing/2014/main" val="476932093"/>
                  </a:ext>
                </a:extLst>
              </a:tr>
              <a:tr h="64927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643" marR="77643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Facial Weakness</a:t>
                      </a:r>
                    </a:p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Ask patient to show their teeth or smile</a:t>
                      </a:r>
                    </a:p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In aphasic patients, look for asymmetric grimace to pain</a:t>
                      </a:r>
                    </a:p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Abnormal: One side of the face does not move as well as the other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643" marR="77643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☐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643" marR="77643" marT="0" marB="0"/>
                </a:tc>
                <a:extLst>
                  <a:ext uri="{0D108BD9-81ED-4DB2-BD59-A6C34878D82A}">
                    <a16:rowId xmlns:a16="http://schemas.microsoft.com/office/drawing/2014/main" val="1657638314"/>
                  </a:ext>
                </a:extLst>
              </a:tr>
              <a:tr h="64927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643" marR="77643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Arm Weakness</a:t>
                      </a:r>
                    </a:p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Ask patient to hold out both arms, palms up, for 10 seconds with eyes closed</a:t>
                      </a:r>
                    </a:p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In aphasic patients, hold the patients arms up and let go</a:t>
                      </a:r>
                    </a:p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Abnormal: One arm does not move or drifts down compared to the other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643" marR="77643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☐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643" marR="77643" marT="0" marB="0"/>
                </a:tc>
                <a:extLst>
                  <a:ext uri="{0D108BD9-81ED-4DB2-BD59-A6C34878D82A}">
                    <a16:rowId xmlns:a16="http://schemas.microsoft.com/office/drawing/2014/main" val="4256451647"/>
                  </a:ext>
                </a:extLst>
              </a:tr>
              <a:tr h="64927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643" marR="77643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Leg Weakness</a:t>
                      </a:r>
                    </a:p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Ask patient to lift up one leg and then the other for 5 seconds</a:t>
                      </a:r>
                    </a:p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In aphasic patients, hold up one leg and let go, then repeat on the other side</a:t>
                      </a:r>
                    </a:p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Abnormal: One leg does not move or drifts down compared to the other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643" marR="77643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☐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643" marR="77643" marT="0" marB="0"/>
                </a:tc>
                <a:extLst>
                  <a:ext uri="{0D108BD9-81ED-4DB2-BD59-A6C34878D82A}">
                    <a16:rowId xmlns:a16="http://schemas.microsoft.com/office/drawing/2014/main" val="1697213299"/>
                  </a:ext>
                </a:extLst>
              </a:tr>
              <a:tr h="282373">
                <a:tc gridSpan="2">
                  <a:txBody>
                    <a:bodyPr/>
                    <a:lstStyle/>
                    <a:p>
                      <a:pPr marL="228600" marR="0" indent="-22860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SA: Slurred Speech or Aphasia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4190" marR="94190" marT="47095" marB="47095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643" marR="77643" marT="0" marB="0"/>
                </a:tc>
                <a:extLst>
                  <a:ext uri="{0D108BD9-81ED-4DB2-BD59-A6C34878D82A}">
                    <a16:rowId xmlns:a16="http://schemas.microsoft.com/office/drawing/2014/main" val="2529401212"/>
                  </a:ext>
                </a:extLst>
              </a:tr>
              <a:tr h="48520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643" marR="77643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Naming</a:t>
                      </a:r>
                    </a:p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Ask patient to name your watch and pen</a:t>
                      </a:r>
                    </a:p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Abnormal:  Patient slurs words, says the wrong words, or is unable to speak  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643" marR="77643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☐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643" marR="77643" marT="0" marB="0"/>
                </a:tc>
                <a:extLst>
                  <a:ext uri="{0D108BD9-81ED-4DB2-BD59-A6C34878D82A}">
                    <a16:rowId xmlns:a16="http://schemas.microsoft.com/office/drawing/2014/main" val="3281127049"/>
                  </a:ext>
                </a:extLst>
              </a:tr>
              <a:tr h="48520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643" marR="77643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Repetition</a:t>
                      </a:r>
                    </a:p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Ask patient to repeat “They heard him speak on the radio last night” after you</a:t>
                      </a:r>
                    </a:p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Abnormal: Patient slurs words, says the wrong words, or is unable to speak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643" marR="77643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☐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643" marR="77643" marT="0" marB="0"/>
                </a:tc>
                <a:extLst>
                  <a:ext uri="{0D108BD9-81ED-4DB2-BD59-A6C34878D82A}">
                    <a16:rowId xmlns:a16="http://schemas.microsoft.com/office/drawing/2014/main" val="24229875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709472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92"/>
    </mc:Choice>
    <mc:Fallback xmlns="">
      <p:transition spd="slow" advTm="20092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A170FF10-5974-0148-ACA0-B65848068CE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6702675"/>
              </p:ext>
            </p:extLst>
          </p:nvPr>
        </p:nvGraphicFramePr>
        <p:xfrm>
          <a:off x="1179908" y="96543"/>
          <a:ext cx="9832183" cy="666491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3168">
                  <a:extLst>
                    <a:ext uri="{9D8B030D-6E8A-4147-A177-3AD203B41FA5}">
                      <a16:colId xmlns:a16="http://schemas.microsoft.com/office/drawing/2014/main" val="3989417671"/>
                    </a:ext>
                  </a:extLst>
                </a:gridCol>
                <a:gridCol w="8064356">
                  <a:extLst>
                    <a:ext uri="{9D8B030D-6E8A-4147-A177-3AD203B41FA5}">
                      <a16:colId xmlns:a16="http://schemas.microsoft.com/office/drawing/2014/main" val="616615813"/>
                    </a:ext>
                  </a:extLst>
                </a:gridCol>
                <a:gridCol w="1484659">
                  <a:extLst>
                    <a:ext uri="{9D8B030D-6E8A-4147-A177-3AD203B41FA5}">
                      <a16:colId xmlns:a16="http://schemas.microsoft.com/office/drawing/2014/main" val="4116637895"/>
                    </a:ext>
                  </a:extLst>
                </a:gridCol>
              </a:tblGrid>
              <a:tr h="398707"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Emergency Medical Stroke Assessment (EMSA)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4190" marR="94190" marT="47095" marB="47095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3332169"/>
                  </a:ext>
                </a:extLst>
              </a:tr>
              <a:tr h="348869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4190" marR="94190" marT="47095" marB="47095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Abnormal?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643" marR="77643" marT="0" marB="0" anchor="b"/>
                </a:tc>
                <a:extLst>
                  <a:ext uri="{0D108BD9-81ED-4DB2-BD59-A6C34878D82A}">
                    <a16:rowId xmlns:a16="http://schemas.microsoft.com/office/drawing/2014/main" val="48578491"/>
                  </a:ext>
                </a:extLst>
              </a:tr>
              <a:tr h="282373">
                <a:tc gridSpan="2">
                  <a:txBody>
                    <a:bodyPr/>
                    <a:lstStyle/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E: Eye Movement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4190" marR="94190" marT="47095" marB="47095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643" marR="77643" marT="0" marB="0"/>
                </a:tc>
                <a:extLst>
                  <a:ext uri="{0D108BD9-81ED-4DB2-BD59-A6C34878D82A}">
                    <a16:rowId xmlns:a16="http://schemas.microsoft.com/office/drawing/2014/main" val="1340635240"/>
                  </a:ext>
                </a:extLst>
              </a:tr>
              <a:tr h="64927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643" marR="77643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Horizontal Gaze</a:t>
                      </a:r>
                    </a:p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Ask patient to keep their head still and follow your finger left to right with their eyes</a:t>
                      </a:r>
                    </a:p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In aphasic patients, call the patient’s name on one side and then the other</a:t>
                      </a:r>
                    </a:p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Abnormal: Patient is unable to follow as well in one direction compared to the other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643" marR="77643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☐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643" marR="77643" marT="0" marB="0"/>
                </a:tc>
                <a:extLst>
                  <a:ext uri="{0D108BD9-81ED-4DB2-BD59-A6C34878D82A}">
                    <a16:rowId xmlns:a16="http://schemas.microsoft.com/office/drawing/2014/main" val="2899254176"/>
                  </a:ext>
                </a:extLst>
              </a:tr>
              <a:tr h="282373">
                <a:tc gridSpan="2">
                  <a:txBody>
                    <a:bodyPr/>
                    <a:lstStyle/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M: Motor – Asymmetric Face, Arm, or Leg Weakness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4190" marR="94190" marT="47095" marB="47095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643" marR="77643" marT="0" marB="0"/>
                </a:tc>
                <a:extLst>
                  <a:ext uri="{0D108BD9-81ED-4DB2-BD59-A6C34878D82A}">
                    <a16:rowId xmlns:a16="http://schemas.microsoft.com/office/drawing/2014/main" val="476932093"/>
                  </a:ext>
                </a:extLst>
              </a:tr>
              <a:tr h="64927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643" marR="77643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Facial Weakness</a:t>
                      </a:r>
                    </a:p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Ask patient to show their teeth or smile</a:t>
                      </a:r>
                    </a:p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In aphasic patients, look for asymmetric grimace to pain</a:t>
                      </a:r>
                    </a:p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Abnormal: One side of the face does not move as well as the other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643" marR="77643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☐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643" marR="77643" marT="0" marB="0"/>
                </a:tc>
                <a:extLst>
                  <a:ext uri="{0D108BD9-81ED-4DB2-BD59-A6C34878D82A}">
                    <a16:rowId xmlns:a16="http://schemas.microsoft.com/office/drawing/2014/main" val="1657638314"/>
                  </a:ext>
                </a:extLst>
              </a:tr>
              <a:tr h="64927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643" marR="77643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Arm Weakness</a:t>
                      </a:r>
                    </a:p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Ask patient to hold out both arms, palms up, for 10 seconds with eyes closed</a:t>
                      </a:r>
                    </a:p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In aphasic patients, hold the patients arms up and let go</a:t>
                      </a:r>
                    </a:p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Abnormal: One arm does not move or drifts down compared to the other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643" marR="77643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☐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643" marR="77643" marT="0" marB="0"/>
                </a:tc>
                <a:extLst>
                  <a:ext uri="{0D108BD9-81ED-4DB2-BD59-A6C34878D82A}">
                    <a16:rowId xmlns:a16="http://schemas.microsoft.com/office/drawing/2014/main" val="4256451647"/>
                  </a:ext>
                </a:extLst>
              </a:tr>
              <a:tr h="64927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643" marR="77643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Leg Weakness</a:t>
                      </a:r>
                    </a:p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Ask patient to lift up one leg and then the other for 5 seconds</a:t>
                      </a:r>
                    </a:p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In aphasic patients, hold up one leg and let go, then repeat on the other side</a:t>
                      </a:r>
                    </a:p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Abnormal: One leg does not move or drifts down compared to the other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643" marR="77643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☐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643" marR="77643" marT="0" marB="0"/>
                </a:tc>
                <a:extLst>
                  <a:ext uri="{0D108BD9-81ED-4DB2-BD59-A6C34878D82A}">
                    <a16:rowId xmlns:a16="http://schemas.microsoft.com/office/drawing/2014/main" val="1697213299"/>
                  </a:ext>
                </a:extLst>
              </a:tr>
              <a:tr h="282373">
                <a:tc gridSpan="2">
                  <a:txBody>
                    <a:bodyPr/>
                    <a:lstStyle/>
                    <a:p>
                      <a:pPr marL="228600" marR="0" indent="-22860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SA: Slurred Speech or Aphasia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4190" marR="94190" marT="47095" marB="47095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643" marR="77643" marT="0" marB="0"/>
                </a:tc>
                <a:extLst>
                  <a:ext uri="{0D108BD9-81ED-4DB2-BD59-A6C34878D82A}">
                    <a16:rowId xmlns:a16="http://schemas.microsoft.com/office/drawing/2014/main" val="2529401212"/>
                  </a:ext>
                </a:extLst>
              </a:tr>
              <a:tr h="48520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643" marR="77643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Naming</a:t>
                      </a:r>
                    </a:p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Ask patient to name your watch and pen</a:t>
                      </a:r>
                    </a:p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Abnormal:  Patient slurs words, says the wrong words, or is unable to speak  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643" marR="77643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☐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643" marR="77643" marT="0" marB="0"/>
                </a:tc>
                <a:extLst>
                  <a:ext uri="{0D108BD9-81ED-4DB2-BD59-A6C34878D82A}">
                    <a16:rowId xmlns:a16="http://schemas.microsoft.com/office/drawing/2014/main" val="3281127049"/>
                  </a:ext>
                </a:extLst>
              </a:tr>
              <a:tr h="48520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643" marR="77643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Repetition</a:t>
                      </a:r>
                    </a:p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Ask patient to repeat “They heard him speak on the radio last night” after you</a:t>
                      </a:r>
                    </a:p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Abnormal: Patient slurs words, says the wrong words, or is unable to speak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643" marR="77643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☐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643" marR="77643" marT="0" marB="0"/>
                </a:tc>
                <a:extLst>
                  <a:ext uri="{0D108BD9-81ED-4DB2-BD59-A6C34878D82A}">
                    <a16:rowId xmlns:a16="http://schemas.microsoft.com/office/drawing/2014/main" val="24229875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39317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92"/>
    </mc:Choice>
    <mc:Fallback xmlns="">
      <p:transition spd="slow" advTm="20092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A170FF10-5974-0148-ACA0-B65848068CE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6327990"/>
              </p:ext>
            </p:extLst>
          </p:nvPr>
        </p:nvGraphicFramePr>
        <p:xfrm>
          <a:off x="1179908" y="96543"/>
          <a:ext cx="9832183" cy="666491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3168">
                  <a:extLst>
                    <a:ext uri="{9D8B030D-6E8A-4147-A177-3AD203B41FA5}">
                      <a16:colId xmlns:a16="http://schemas.microsoft.com/office/drawing/2014/main" val="3989417671"/>
                    </a:ext>
                  </a:extLst>
                </a:gridCol>
                <a:gridCol w="8064356">
                  <a:extLst>
                    <a:ext uri="{9D8B030D-6E8A-4147-A177-3AD203B41FA5}">
                      <a16:colId xmlns:a16="http://schemas.microsoft.com/office/drawing/2014/main" val="616615813"/>
                    </a:ext>
                  </a:extLst>
                </a:gridCol>
                <a:gridCol w="1484659">
                  <a:extLst>
                    <a:ext uri="{9D8B030D-6E8A-4147-A177-3AD203B41FA5}">
                      <a16:colId xmlns:a16="http://schemas.microsoft.com/office/drawing/2014/main" val="4116637895"/>
                    </a:ext>
                  </a:extLst>
                </a:gridCol>
              </a:tblGrid>
              <a:tr h="398707"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Emergency Medical Stroke Assessment (EMSA)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4190" marR="94190" marT="47095" marB="47095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3332169"/>
                  </a:ext>
                </a:extLst>
              </a:tr>
              <a:tr h="348869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4190" marR="94190" marT="47095" marB="47095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Abnormal?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643" marR="77643" marT="0" marB="0" anchor="b"/>
                </a:tc>
                <a:extLst>
                  <a:ext uri="{0D108BD9-81ED-4DB2-BD59-A6C34878D82A}">
                    <a16:rowId xmlns:a16="http://schemas.microsoft.com/office/drawing/2014/main" val="48578491"/>
                  </a:ext>
                </a:extLst>
              </a:tr>
              <a:tr h="282373">
                <a:tc gridSpan="2">
                  <a:txBody>
                    <a:bodyPr/>
                    <a:lstStyle/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E: Eye Movement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4190" marR="94190" marT="47095" marB="47095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643" marR="77643" marT="0" marB="0"/>
                </a:tc>
                <a:extLst>
                  <a:ext uri="{0D108BD9-81ED-4DB2-BD59-A6C34878D82A}">
                    <a16:rowId xmlns:a16="http://schemas.microsoft.com/office/drawing/2014/main" val="1340635240"/>
                  </a:ext>
                </a:extLst>
              </a:tr>
              <a:tr h="64927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643" marR="77643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Horizontal Gaze</a:t>
                      </a:r>
                    </a:p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Ask patient to keep their head still and follow your finger left to right with their eyes</a:t>
                      </a:r>
                    </a:p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In aphasic patients, call the patient’s name on one side and then the other</a:t>
                      </a:r>
                    </a:p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Abnormal: Patient is unable to follow as well in one direction compared to the other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643" marR="77643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☐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643" marR="77643" marT="0" marB="0"/>
                </a:tc>
                <a:extLst>
                  <a:ext uri="{0D108BD9-81ED-4DB2-BD59-A6C34878D82A}">
                    <a16:rowId xmlns:a16="http://schemas.microsoft.com/office/drawing/2014/main" val="2899254176"/>
                  </a:ext>
                </a:extLst>
              </a:tr>
              <a:tr h="282373">
                <a:tc gridSpan="2">
                  <a:txBody>
                    <a:bodyPr/>
                    <a:lstStyle/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M: Motor – Asymmetric Face, Arm, or Leg Weakness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4190" marR="94190" marT="47095" marB="47095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643" marR="77643" marT="0" marB="0"/>
                </a:tc>
                <a:extLst>
                  <a:ext uri="{0D108BD9-81ED-4DB2-BD59-A6C34878D82A}">
                    <a16:rowId xmlns:a16="http://schemas.microsoft.com/office/drawing/2014/main" val="476932093"/>
                  </a:ext>
                </a:extLst>
              </a:tr>
              <a:tr h="64927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643" marR="77643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Facial Weakness</a:t>
                      </a:r>
                    </a:p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Ask patient to show their teeth or smile</a:t>
                      </a:r>
                    </a:p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In aphasic patients, look for asymmetric grimace to pain</a:t>
                      </a:r>
                    </a:p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Abnormal: One side of the face does not move as well as the other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643" marR="77643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☐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643" marR="77643" marT="0" marB="0"/>
                </a:tc>
                <a:extLst>
                  <a:ext uri="{0D108BD9-81ED-4DB2-BD59-A6C34878D82A}">
                    <a16:rowId xmlns:a16="http://schemas.microsoft.com/office/drawing/2014/main" val="1657638314"/>
                  </a:ext>
                </a:extLst>
              </a:tr>
              <a:tr h="64927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643" marR="77643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Arm Weakness</a:t>
                      </a:r>
                    </a:p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Ask patient to hold out both arms, palms up, for 10 seconds with eyes closed</a:t>
                      </a:r>
                    </a:p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In aphasic patients, hold the patients arms up and let go</a:t>
                      </a:r>
                    </a:p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Abnormal: One arm does not move or drifts down compared to the other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643" marR="77643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☐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643" marR="77643" marT="0" marB="0"/>
                </a:tc>
                <a:extLst>
                  <a:ext uri="{0D108BD9-81ED-4DB2-BD59-A6C34878D82A}">
                    <a16:rowId xmlns:a16="http://schemas.microsoft.com/office/drawing/2014/main" val="4256451647"/>
                  </a:ext>
                </a:extLst>
              </a:tr>
              <a:tr h="64927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643" marR="77643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Leg Weakness</a:t>
                      </a:r>
                    </a:p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Ask patient to lift up one leg and then the other for 5 seconds</a:t>
                      </a:r>
                    </a:p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In aphasic patients, hold up one leg and let go, then repeat on the other side</a:t>
                      </a:r>
                    </a:p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Abnormal: One leg does not move or drifts down compared to the other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643" marR="77643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☐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643" marR="77643" marT="0" marB="0"/>
                </a:tc>
                <a:extLst>
                  <a:ext uri="{0D108BD9-81ED-4DB2-BD59-A6C34878D82A}">
                    <a16:rowId xmlns:a16="http://schemas.microsoft.com/office/drawing/2014/main" val="1697213299"/>
                  </a:ext>
                </a:extLst>
              </a:tr>
              <a:tr h="282373">
                <a:tc gridSpan="2">
                  <a:txBody>
                    <a:bodyPr/>
                    <a:lstStyle/>
                    <a:p>
                      <a:pPr marL="228600" marR="0" indent="-22860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SA: Slurred Speech or Aphasia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4190" marR="94190" marT="47095" marB="47095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643" marR="77643" marT="0" marB="0"/>
                </a:tc>
                <a:extLst>
                  <a:ext uri="{0D108BD9-81ED-4DB2-BD59-A6C34878D82A}">
                    <a16:rowId xmlns:a16="http://schemas.microsoft.com/office/drawing/2014/main" val="2529401212"/>
                  </a:ext>
                </a:extLst>
              </a:tr>
              <a:tr h="48520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643" marR="77643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Naming</a:t>
                      </a:r>
                    </a:p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Ask patient to name your watch and pen</a:t>
                      </a:r>
                    </a:p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Abnormal:  Patient slurs words, says the wrong words, or is unable to speak  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643" marR="77643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☐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643" marR="77643" marT="0" marB="0"/>
                </a:tc>
                <a:extLst>
                  <a:ext uri="{0D108BD9-81ED-4DB2-BD59-A6C34878D82A}">
                    <a16:rowId xmlns:a16="http://schemas.microsoft.com/office/drawing/2014/main" val="3281127049"/>
                  </a:ext>
                </a:extLst>
              </a:tr>
              <a:tr h="48520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643" marR="77643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Repetition</a:t>
                      </a:r>
                    </a:p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Ask patient to repeat “They heard him speak on the radio last night” after you</a:t>
                      </a:r>
                    </a:p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Abnormal: Patient slurs words, says the wrong words, or is unable to speak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643" marR="77643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☐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643" marR="77643" marT="0" marB="0"/>
                </a:tc>
                <a:extLst>
                  <a:ext uri="{0D108BD9-81ED-4DB2-BD59-A6C34878D82A}">
                    <a16:rowId xmlns:a16="http://schemas.microsoft.com/office/drawing/2014/main" val="24229875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08782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92"/>
    </mc:Choice>
    <mc:Fallback xmlns="">
      <p:transition spd="slow" advTm="20092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A170FF10-5974-0148-ACA0-B65848068CE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4917572"/>
              </p:ext>
            </p:extLst>
          </p:nvPr>
        </p:nvGraphicFramePr>
        <p:xfrm>
          <a:off x="1179908" y="96543"/>
          <a:ext cx="9832183" cy="666491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3168">
                  <a:extLst>
                    <a:ext uri="{9D8B030D-6E8A-4147-A177-3AD203B41FA5}">
                      <a16:colId xmlns:a16="http://schemas.microsoft.com/office/drawing/2014/main" val="3989417671"/>
                    </a:ext>
                  </a:extLst>
                </a:gridCol>
                <a:gridCol w="8064356">
                  <a:extLst>
                    <a:ext uri="{9D8B030D-6E8A-4147-A177-3AD203B41FA5}">
                      <a16:colId xmlns:a16="http://schemas.microsoft.com/office/drawing/2014/main" val="616615813"/>
                    </a:ext>
                  </a:extLst>
                </a:gridCol>
                <a:gridCol w="1484659">
                  <a:extLst>
                    <a:ext uri="{9D8B030D-6E8A-4147-A177-3AD203B41FA5}">
                      <a16:colId xmlns:a16="http://schemas.microsoft.com/office/drawing/2014/main" val="4116637895"/>
                    </a:ext>
                  </a:extLst>
                </a:gridCol>
              </a:tblGrid>
              <a:tr h="398707"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Emergency Medical Stroke Assessment (EMSA)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4190" marR="94190" marT="47095" marB="47095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3332169"/>
                  </a:ext>
                </a:extLst>
              </a:tr>
              <a:tr h="348869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4190" marR="94190" marT="47095" marB="47095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Abnormal?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643" marR="77643" marT="0" marB="0" anchor="b"/>
                </a:tc>
                <a:extLst>
                  <a:ext uri="{0D108BD9-81ED-4DB2-BD59-A6C34878D82A}">
                    <a16:rowId xmlns:a16="http://schemas.microsoft.com/office/drawing/2014/main" val="48578491"/>
                  </a:ext>
                </a:extLst>
              </a:tr>
              <a:tr h="282373">
                <a:tc gridSpan="2">
                  <a:txBody>
                    <a:bodyPr/>
                    <a:lstStyle/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E: Eye Movement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4190" marR="94190" marT="47095" marB="47095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643" marR="77643" marT="0" marB="0"/>
                </a:tc>
                <a:extLst>
                  <a:ext uri="{0D108BD9-81ED-4DB2-BD59-A6C34878D82A}">
                    <a16:rowId xmlns:a16="http://schemas.microsoft.com/office/drawing/2014/main" val="1340635240"/>
                  </a:ext>
                </a:extLst>
              </a:tr>
              <a:tr h="64927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643" marR="77643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Horizontal Gaze</a:t>
                      </a:r>
                    </a:p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Ask patient to keep their head still and follow your finger left to right with their eyes</a:t>
                      </a:r>
                    </a:p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In aphasic patients, call the patient’s name on one side and then the other</a:t>
                      </a:r>
                    </a:p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Abnormal: Patient is unable to follow as well in one direction compared to the other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643" marR="77643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☐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643" marR="77643" marT="0" marB="0"/>
                </a:tc>
                <a:extLst>
                  <a:ext uri="{0D108BD9-81ED-4DB2-BD59-A6C34878D82A}">
                    <a16:rowId xmlns:a16="http://schemas.microsoft.com/office/drawing/2014/main" val="2899254176"/>
                  </a:ext>
                </a:extLst>
              </a:tr>
              <a:tr h="282373">
                <a:tc gridSpan="2">
                  <a:txBody>
                    <a:bodyPr/>
                    <a:lstStyle/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M: Motor – Asymmetric Face, Arm, or Leg Weakness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4190" marR="94190" marT="47095" marB="47095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643" marR="77643" marT="0" marB="0"/>
                </a:tc>
                <a:extLst>
                  <a:ext uri="{0D108BD9-81ED-4DB2-BD59-A6C34878D82A}">
                    <a16:rowId xmlns:a16="http://schemas.microsoft.com/office/drawing/2014/main" val="476932093"/>
                  </a:ext>
                </a:extLst>
              </a:tr>
              <a:tr h="64927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643" marR="77643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Facial Weakness</a:t>
                      </a:r>
                    </a:p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Ask patient to show their teeth or smile</a:t>
                      </a:r>
                    </a:p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In aphasic patients, look for asymmetric grimace to pain</a:t>
                      </a:r>
                    </a:p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Abnormal: One side of the face does not move as well as the other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643" marR="77643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☐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643" marR="77643" marT="0" marB="0"/>
                </a:tc>
                <a:extLst>
                  <a:ext uri="{0D108BD9-81ED-4DB2-BD59-A6C34878D82A}">
                    <a16:rowId xmlns:a16="http://schemas.microsoft.com/office/drawing/2014/main" val="1657638314"/>
                  </a:ext>
                </a:extLst>
              </a:tr>
              <a:tr h="64927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643" marR="77643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Arm Weakness</a:t>
                      </a:r>
                    </a:p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Ask patient to hold out both arms, palms up, for 10 seconds with eyes closed</a:t>
                      </a:r>
                    </a:p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In aphasic patients, hold the patients arms up and let go</a:t>
                      </a:r>
                    </a:p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Abnormal: One arm does not move or drifts down compared to the other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643" marR="77643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☐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643" marR="77643" marT="0" marB="0"/>
                </a:tc>
                <a:extLst>
                  <a:ext uri="{0D108BD9-81ED-4DB2-BD59-A6C34878D82A}">
                    <a16:rowId xmlns:a16="http://schemas.microsoft.com/office/drawing/2014/main" val="4256451647"/>
                  </a:ext>
                </a:extLst>
              </a:tr>
              <a:tr h="64927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643" marR="77643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Leg Weakness</a:t>
                      </a:r>
                    </a:p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Ask patient to lift up one leg and then the other for 5 seconds</a:t>
                      </a:r>
                    </a:p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In aphasic patients, hold up one leg and let go, then repeat on the other side</a:t>
                      </a:r>
                    </a:p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Abnormal: One leg does not move or drifts down compared to the other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643" marR="77643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☐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643" marR="77643" marT="0" marB="0"/>
                </a:tc>
                <a:extLst>
                  <a:ext uri="{0D108BD9-81ED-4DB2-BD59-A6C34878D82A}">
                    <a16:rowId xmlns:a16="http://schemas.microsoft.com/office/drawing/2014/main" val="1697213299"/>
                  </a:ext>
                </a:extLst>
              </a:tr>
              <a:tr h="282373">
                <a:tc gridSpan="2">
                  <a:txBody>
                    <a:bodyPr/>
                    <a:lstStyle/>
                    <a:p>
                      <a:pPr marL="228600" marR="0" indent="-22860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SA: Slurred Speech or Aphasia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4190" marR="94190" marT="47095" marB="47095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643" marR="77643" marT="0" marB="0"/>
                </a:tc>
                <a:extLst>
                  <a:ext uri="{0D108BD9-81ED-4DB2-BD59-A6C34878D82A}">
                    <a16:rowId xmlns:a16="http://schemas.microsoft.com/office/drawing/2014/main" val="2529401212"/>
                  </a:ext>
                </a:extLst>
              </a:tr>
              <a:tr h="48520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643" marR="77643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Naming</a:t>
                      </a:r>
                    </a:p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Ask patient to name your watch and pen</a:t>
                      </a:r>
                    </a:p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Abnormal:  Patient slurs words, says the wrong words, or is unable to speak  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643" marR="77643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☐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643" marR="77643" marT="0" marB="0"/>
                </a:tc>
                <a:extLst>
                  <a:ext uri="{0D108BD9-81ED-4DB2-BD59-A6C34878D82A}">
                    <a16:rowId xmlns:a16="http://schemas.microsoft.com/office/drawing/2014/main" val="3281127049"/>
                  </a:ext>
                </a:extLst>
              </a:tr>
              <a:tr h="48520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643" marR="77643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Repetition</a:t>
                      </a:r>
                    </a:p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Ask patient to repeat “They heard him speak on the radio last night” after you</a:t>
                      </a:r>
                    </a:p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Abnormal: Patient slurs words, says the wrong words, or is unable to speak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643" marR="77643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☐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643" marR="77643" marT="0" marB="0"/>
                </a:tc>
                <a:extLst>
                  <a:ext uri="{0D108BD9-81ED-4DB2-BD59-A6C34878D82A}">
                    <a16:rowId xmlns:a16="http://schemas.microsoft.com/office/drawing/2014/main" val="24229875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40164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92"/>
    </mc:Choice>
    <mc:Fallback xmlns="">
      <p:transition spd="slow" advTm="20092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A170FF10-5974-0148-ACA0-B65848068CE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5590543"/>
              </p:ext>
            </p:extLst>
          </p:nvPr>
        </p:nvGraphicFramePr>
        <p:xfrm>
          <a:off x="1179908" y="96543"/>
          <a:ext cx="9832183" cy="666510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3168">
                  <a:extLst>
                    <a:ext uri="{9D8B030D-6E8A-4147-A177-3AD203B41FA5}">
                      <a16:colId xmlns:a16="http://schemas.microsoft.com/office/drawing/2014/main" val="3989417671"/>
                    </a:ext>
                  </a:extLst>
                </a:gridCol>
                <a:gridCol w="8064356">
                  <a:extLst>
                    <a:ext uri="{9D8B030D-6E8A-4147-A177-3AD203B41FA5}">
                      <a16:colId xmlns:a16="http://schemas.microsoft.com/office/drawing/2014/main" val="616615813"/>
                    </a:ext>
                  </a:extLst>
                </a:gridCol>
                <a:gridCol w="1484659">
                  <a:extLst>
                    <a:ext uri="{9D8B030D-6E8A-4147-A177-3AD203B41FA5}">
                      <a16:colId xmlns:a16="http://schemas.microsoft.com/office/drawing/2014/main" val="4116637895"/>
                    </a:ext>
                  </a:extLst>
                </a:gridCol>
              </a:tblGrid>
              <a:tr h="398707"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Emergency Medical Stroke Assessment (EMSA)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4190" marR="94190" marT="47095" marB="47095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3332169"/>
                  </a:ext>
                </a:extLst>
              </a:tr>
              <a:tr h="348869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4190" marR="94190" marT="47095" marB="47095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Abnormal?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643" marR="77643" marT="0" marB="0" anchor="b"/>
                </a:tc>
                <a:extLst>
                  <a:ext uri="{0D108BD9-81ED-4DB2-BD59-A6C34878D82A}">
                    <a16:rowId xmlns:a16="http://schemas.microsoft.com/office/drawing/2014/main" val="48578491"/>
                  </a:ext>
                </a:extLst>
              </a:tr>
              <a:tr h="282373">
                <a:tc gridSpan="2">
                  <a:txBody>
                    <a:bodyPr/>
                    <a:lstStyle/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E: Eye Movement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4190" marR="94190" marT="47095" marB="47095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643" marR="77643" marT="0" marB="0"/>
                </a:tc>
                <a:extLst>
                  <a:ext uri="{0D108BD9-81ED-4DB2-BD59-A6C34878D82A}">
                    <a16:rowId xmlns:a16="http://schemas.microsoft.com/office/drawing/2014/main" val="1340635240"/>
                  </a:ext>
                </a:extLst>
              </a:tr>
              <a:tr h="64927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643" marR="77643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Horizontal Gaze</a:t>
                      </a:r>
                    </a:p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Ask patient to keep their head still and follow your finger left to right with their eyes</a:t>
                      </a:r>
                    </a:p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In aphasic patients, call the patient’s name on one side and then the other</a:t>
                      </a:r>
                    </a:p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Abnormal: Patient is unable to follow as well in one direction compared to the other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643" marR="77643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☐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643" marR="77643" marT="0" marB="0"/>
                </a:tc>
                <a:extLst>
                  <a:ext uri="{0D108BD9-81ED-4DB2-BD59-A6C34878D82A}">
                    <a16:rowId xmlns:a16="http://schemas.microsoft.com/office/drawing/2014/main" val="2899254176"/>
                  </a:ext>
                </a:extLst>
              </a:tr>
              <a:tr h="282373">
                <a:tc gridSpan="2">
                  <a:txBody>
                    <a:bodyPr/>
                    <a:lstStyle/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M: Motor – Asymmetric Face, Arm, or Leg Weakness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4190" marR="94190" marT="47095" marB="47095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643" marR="77643" marT="0" marB="0"/>
                </a:tc>
                <a:extLst>
                  <a:ext uri="{0D108BD9-81ED-4DB2-BD59-A6C34878D82A}">
                    <a16:rowId xmlns:a16="http://schemas.microsoft.com/office/drawing/2014/main" val="476932093"/>
                  </a:ext>
                </a:extLst>
              </a:tr>
              <a:tr h="64927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643" marR="77643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Facial Weakness</a:t>
                      </a:r>
                    </a:p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Ask patient to show their teeth or smile</a:t>
                      </a:r>
                    </a:p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In aphasic patients, look for asymmetric grimace to pain</a:t>
                      </a:r>
                    </a:p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Abnormal: One side of the face does not move as well as the other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643" marR="77643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☐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643" marR="77643" marT="0" marB="0"/>
                </a:tc>
                <a:extLst>
                  <a:ext uri="{0D108BD9-81ED-4DB2-BD59-A6C34878D82A}">
                    <a16:rowId xmlns:a16="http://schemas.microsoft.com/office/drawing/2014/main" val="1657638314"/>
                  </a:ext>
                </a:extLst>
              </a:tr>
              <a:tr h="64927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643" marR="77643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Arm Weakness</a:t>
                      </a:r>
                    </a:p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Ask patient to hold out both arms, palms up, for 10 seconds with eyes closed</a:t>
                      </a:r>
                    </a:p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In aphasic patients, hold the patients arms up and let go</a:t>
                      </a:r>
                    </a:p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Abnormal: One arm does not move or drifts down compared to the other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643" marR="77643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☐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643" marR="77643" marT="0" marB="0"/>
                </a:tc>
                <a:extLst>
                  <a:ext uri="{0D108BD9-81ED-4DB2-BD59-A6C34878D82A}">
                    <a16:rowId xmlns:a16="http://schemas.microsoft.com/office/drawing/2014/main" val="4256451647"/>
                  </a:ext>
                </a:extLst>
              </a:tr>
              <a:tr h="64927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643" marR="77643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Leg Weakness</a:t>
                      </a:r>
                    </a:p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Ask patient to lift up one leg and then the other for 5 seconds</a:t>
                      </a:r>
                    </a:p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In aphasic patients, hold up one leg and let go, then repeat on the other side</a:t>
                      </a:r>
                    </a:p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Abnormal: One leg does not move or drifts down compared to the other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643" marR="77643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☐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643" marR="77643" marT="0" marB="0"/>
                </a:tc>
                <a:extLst>
                  <a:ext uri="{0D108BD9-81ED-4DB2-BD59-A6C34878D82A}">
                    <a16:rowId xmlns:a16="http://schemas.microsoft.com/office/drawing/2014/main" val="1697213299"/>
                  </a:ext>
                </a:extLst>
              </a:tr>
              <a:tr h="282373">
                <a:tc gridSpan="2">
                  <a:txBody>
                    <a:bodyPr/>
                    <a:lstStyle/>
                    <a:p>
                      <a:pPr marL="228600" marR="0" indent="-22860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SA: Slurred Speech or Aphasia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4190" marR="94190" marT="47095" marB="47095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643" marR="77643" marT="0" marB="0"/>
                </a:tc>
                <a:extLst>
                  <a:ext uri="{0D108BD9-81ED-4DB2-BD59-A6C34878D82A}">
                    <a16:rowId xmlns:a16="http://schemas.microsoft.com/office/drawing/2014/main" val="2529401212"/>
                  </a:ext>
                </a:extLst>
              </a:tr>
              <a:tr h="48520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643" marR="77643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Naming</a:t>
                      </a:r>
                    </a:p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Ask patient to name your watch and pen</a:t>
                      </a:r>
                    </a:p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Abnormal:  Patient slurs words, says the wrong words, or is unable to speak  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643" marR="77643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☐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643" marR="77643" marT="0" marB="0"/>
                </a:tc>
                <a:extLst>
                  <a:ext uri="{0D108BD9-81ED-4DB2-BD59-A6C34878D82A}">
                    <a16:rowId xmlns:a16="http://schemas.microsoft.com/office/drawing/2014/main" val="3281127049"/>
                  </a:ext>
                </a:extLst>
              </a:tr>
              <a:tr h="48520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643" marR="77643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Repetition</a:t>
                      </a:r>
                    </a:p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Ask patient to repeat “They heard him speak on the radio last night” after you</a:t>
                      </a:r>
                    </a:p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Abnormal: Patient slurs words, says the wrong words, or is unable to speak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643" marR="77643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☐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643" marR="77643" marT="0" marB="0"/>
                </a:tc>
                <a:extLst>
                  <a:ext uri="{0D108BD9-81ED-4DB2-BD59-A6C34878D82A}">
                    <a16:rowId xmlns:a16="http://schemas.microsoft.com/office/drawing/2014/main" val="24229875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6151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92"/>
    </mc:Choice>
    <mc:Fallback xmlns="">
      <p:transition spd="slow" advTm="20092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A170FF10-5974-0148-ACA0-B65848068CE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7872262"/>
              </p:ext>
            </p:extLst>
          </p:nvPr>
        </p:nvGraphicFramePr>
        <p:xfrm>
          <a:off x="1179908" y="96543"/>
          <a:ext cx="9832183" cy="666510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3168">
                  <a:extLst>
                    <a:ext uri="{9D8B030D-6E8A-4147-A177-3AD203B41FA5}">
                      <a16:colId xmlns:a16="http://schemas.microsoft.com/office/drawing/2014/main" val="3989417671"/>
                    </a:ext>
                  </a:extLst>
                </a:gridCol>
                <a:gridCol w="8064356">
                  <a:extLst>
                    <a:ext uri="{9D8B030D-6E8A-4147-A177-3AD203B41FA5}">
                      <a16:colId xmlns:a16="http://schemas.microsoft.com/office/drawing/2014/main" val="616615813"/>
                    </a:ext>
                  </a:extLst>
                </a:gridCol>
                <a:gridCol w="1484659">
                  <a:extLst>
                    <a:ext uri="{9D8B030D-6E8A-4147-A177-3AD203B41FA5}">
                      <a16:colId xmlns:a16="http://schemas.microsoft.com/office/drawing/2014/main" val="4116637895"/>
                    </a:ext>
                  </a:extLst>
                </a:gridCol>
              </a:tblGrid>
              <a:tr h="398707"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Emergency Medical Stroke Assessment (EMSA)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4190" marR="94190" marT="47095" marB="47095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3332169"/>
                  </a:ext>
                </a:extLst>
              </a:tr>
              <a:tr h="348869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4190" marR="94190" marT="47095" marB="47095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Abnormal?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643" marR="77643" marT="0" marB="0" anchor="b"/>
                </a:tc>
                <a:extLst>
                  <a:ext uri="{0D108BD9-81ED-4DB2-BD59-A6C34878D82A}">
                    <a16:rowId xmlns:a16="http://schemas.microsoft.com/office/drawing/2014/main" val="48578491"/>
                  </a:ext>
                </a:extLst>
              </a:tr>
              <a:tr h="282373">
                <a:tc gridSpan="2">
                  <a:txBody>
                    <a:bodyPr/>
                    <a:lstStyle/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E: Eye Movement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4190" marR="94190" marT="47095" marB="47095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643" marR="77643" marT="0" marB="0"/>
                </a:tc>
                <a:extLst>
                  <a:ext uri="{0D108BD9-81ED-4DB2-BD59-A6C34878D82A}">
                    <a16:rowId xmlns:a16="http://schemas.microsoft.com/office/drawing/2014/main" val="1340635240"/>
                  </a:ext>
                </a:extLst>
              </a:tr>
              <a:tr h="64927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643" marR="77643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Horizontal Gaze</a:t>
                      </a:r>
                    </a:p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Ask patient to keep their head still and follow your finger left to right with their eyes</a:t>
                      </a:r>
                    </a:p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In aphasic patients, call the patient’s name on one side and then the other</a:t>
                      </a:r>
                    </a:p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Abnormal: Patient is unable to follow as well in one direction compared to the other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643" marR="77643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☐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643" marR="77643" marT="0" marB="0"/>
                </a:tc>
                <a:extLst>
                  <a:ext uri="{0D108BD9-81ED-4DB2-BD59-A6C34878D82A}">
                    <a16:rowId xmlns:a16="http://schemas.microsoft.com/office/drawing/2014/main" val="2899254176"/>
                  </a:ext>
                </a:extLst>
              </a:tr>
              <a:tr h="282373">
                <a:tc gridSpan="2">
                  <a:txBody>
                    <a:bodyPr/>
                    <a:lstStyle/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M: Motor – Asymmetric Face, Arm, or Leg Weakness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4190" marR="94190" marT="47095" marB="47095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643" marR="77643" marT="0" marB="0"/>
                </a:tc>
                <a:extLst>
                  <a:ext uri="{0D108BD9-81ED-4DB2-BD59-A6C34878D82A}">
                    <a16:rowId xmlns:a16="http://schemas.microsoft.com/office/drawing/2014/main" val="476932093"/>
                  </a:ext>
                </a:extLst>
              </a:tr>
              <a:tr h="64927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643" marR="77643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Facial Weakness</a:t>
                      </a:r>
                    </a:p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Ask patient to show their teeth or smile</a:t>
                      </a:r>
                    </a:p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In aphasic patients, look for asymmetric grimace to pain</a:t>
                      </a:r>
                    </a:p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Abnormal: One side of the face does not move as well as the other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643" marR="77643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☐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643" marR="77643" marT="0" marB="0"/>
                </a:tc>
                <a:extLst>
                  <a:ext uri="{0D108BD9-81ED-4DB2-BD59-A6C34878D82A}">
                    <a16:rowId xmlns:a16="http://schemas.microsoft.com/office/drawing/2014/main" val="1657638314"/>
                  </a:ext>
                </a:extLst>
              </a:tr>
              <a:tr h="64927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643" marR="77643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Arm Weakness</a:t>
                      </a:r>
                    </a:p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Ask patient to hold out both arms, palms up, for 10 seconds with eyes closed</a:t>
                      </a:r>
                    </a:p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In aphasic patients, hold the patients arms up and let go</a:t>
                      </a:r>
                    </a:p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Abnormal: One arm does not move or drifts down compared to the other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643" marR="77643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☐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643" marR="77643" marT="0" marB="0"/>
                </a:tc>
                <a:extLst>
                  <a:ext uri="{0D108BD9-81ED-4DB2-BD59-A6C34878D82A}">
                    <a16:rowId xmlns:a16="http://schemas.microsoft.com/office/drawing/2014/main" val="4256451647"/>
                  </a:ext>
                </a:extLst>
              </a:tr>
              <a:tr h="64927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643" marR="77643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Leg Weakness</a:t>
                      </a:r>
                    </a:p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Ask patient to lift up one leg and then the other for 5 seconds</a:t>
                      </a:r>
                    </a:p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In aphasic patients, hold up one leg and let go, then repeat on the other side</a:t>
                      </a:r>
                    </a:p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Abnormal: One leg does not move or drifts down compared to the other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643" marR="77643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☐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643" marR="77643" marT="0" marB="0"/>
                </a:tc>
                <a:extLst>
                  <a:ext uri="{0D108BD9-81ED-4DB2-BD59-A6C34878D82A}">
                    <a16:rowId xmlns:a16="http://schemas.microsoft.com/office/drawing/2014/main" val="1697213299"/>
                  </a:ext>
                </a:extLst>
              </a:tr>
              <a:tr h="282373">
                <a:tc gridSpan="2">
                  <a:txBody>
                    <a:bodyPr/>
                    <a:lstStyle/>
                    <a:p>
                      <a:pPr marL="228600" marR="0" indent="-22860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SA: Slurred Speech or Aphasia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4190" marR="94190" marT="47095" marB="47095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643" marR="77643" marT="0" marB="0"/>
                </a:tc>
                <a:extLst>
                  <a:ext uri="{0D108BD9-81ED-4DB2-BD59-A6C34878D82A}">
                    <a16:rowId xmlns:a16="http://schemas.microsoft.com/office/drawing/2014/main" val="2529401212"/>
                  </a:ext>
                </a:extLst>
              </a:tr>
              <a:tr h="48520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643" marR="77643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Naming</a:t>
                      </a:r>
                    </a:p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Ask patient to name your watch and pen</a:t>
                      </a:r>
                    </a:p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Abnormal:  Patient slurs words, says the wrong words, or is unable to speak  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643" marR="77643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☐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643" marR="77643" marT="0" marB="0"/>
                </a:tc>
                <a:extLst>
                  <a:ext uri="{0D108BD9-81ED-4DB2-BD59-A6C34878D82A}">
                    <a16:rowId xmlns:a16="http://schemas.microsoft.com/office/drawing/2014/main" val="3281127049"/>
                  </a:ext>
                </a:extLst>
              </a:tr>
              <a:tr h="48520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643" marR="77643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Repetition</a:t>
                      </a:r>
                    </a:p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Ask patient to repeat “They heard him speak on the radio last night” after you</a:t>
                      </a:r>
                    </a:p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Abnormal: Patient slurs words, says the wrong words, or is unable to speak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643" marR="77643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☐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643" marR="77643" marT="0" marB="0"/>
                </a:tc>
                <a:extLst>
                  <a:ext uri="{0D108BD9-81ED-4DB2-BD59-A6C34878D82A}">
                    <a16:rowId xmlns:a16="http://schemas.microsoft.com/office/drawing/2014/main" val="24229875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2337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92"/>
    </mc:Choice>
    <mc:Fallback xmlns="">
      <p:transition spd="slow" advTm="20092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A170FF10-5974-0148-ACA0-B65848068CE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7076103"/>
              </p:ext>
            </p:extLst>
          </p:nvPr>
        </p:nvGraphicFramePr>
        <p:xfrm>
          <a:off x="1179908" y="96543"/>
          <a:ext cx="9832183" cy="666510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3168">
                  <a:extLst>
                    <a:ext uri="{9D8B030D-6E8A-4147-A177-3AD203B41FA5}">
                      <a16:colId xmlns:a16="http://schemas.microsoft.com/office/drawing/2014/main" val="3989417671"/>
                    </a:ext>
                  </a:extLst>
                </a:gridCol>
                <a:gridCol w="8064356">
                  <a:extLst>
                    <a:ext uri="{9D8B030D-6E8A-4147-A177-3AD203B41FA5}">
                      <a16:colId xmlns:a16="http://schemas.microsoft.com/office/drawing/2014/main" val="616615813"/>
                    </a:ext>
                  </a:extLst>
                </a:gridCol>
                <a:gridCol w="1484659">
                  <a:extLst>
                    <a:ext uri="{9D8B030D-6E8A-4147-A177-3AD203B41FA5}">
                      <a16:colId xmlns:a16="http://schemas.microsoft.com/office/drawing/2014/main" val="4116637895"/>
                    </a:ext>
                  </a:extLst>
                </a:gridCol>
              </a:tblGrid>
              <a:tr h="398707"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Emergency Medical Stroke Assessment (EMSA)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4190" marR="94190" marT="47095" marB="47095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3332169"/>
                  </a:ext>
                </a:extLst>
              </a:tr>
              <a:tr h="348869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4190" marR="94190" marT="47095" marB="47095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Abnormal?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643" marR="77643" marT="0" marB="0" anchor="b"/>
                </a:tc>
                <a:extLst>
                  <a:ext uri="{0D108BD9-81ED-4DB2-BD59-A6C34878D82A}">
                    <a16:rowId xmlns:a16="http://schemas.microsoft.com/office/drawing/2014/main" val="48578491"/>
                  </a:ext>
                </a:extLst>
              </a:tr>
              <a:tr h="282373">
                <a:tc gridSpan="2">
                  <a:txBody>
                    <a:bodyPr/>
                    <a:lstStyle/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E: Eye Movement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4190" marR="94190" marT="47095" marB="47095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643" marR="77643" marT="0" marB="0"/>
                </a:tc>
                <a:extLst>
                  <a:ext uri="{0D108BD9-81ED-4DB2-BD59-A6C34878D82A}">
                    <a16:rowId xmlns:a16="http://schemas.microsoft.com/office/drawing/2014/main" val="1340635240"/>
                  </a:ext>
                </a:extLst>
              </a:tr>
              <a:tr h="64927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643" marR="77643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Horizontal Gaze</a:t>
                      </a:r>
                    </a:p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Ask patient to keep their head still and follow your finger left to right with their eyes</a:t>
                      </a:r>
                    </a:p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In aphasic patients, call the patient’s name on one side and then the other</a:t>
                      </a:r>
                    </a:p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Abnormal: Patient is unable to follow as well in one direction compared to the other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643" marR="77643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☐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643" marR="77643" marT="0" marB="0"/>
                </a:tc>
                <a:extLst>
                  <a:ext uri="{0D108BD9-81ED-4DB2-BD59-A6C34878D82A}">
                    <a16:rowId xmlns:a16="http://schemas.microsoft.com/office/drawing/2014/main" val="2899254176"/>
                  </a:ext>
                </a:extLst>
              </a:tr>
              <a:tr h="282373">
                <a:tc gridSpan="2">
                  <a:txBody>
                    <a:bodyPr/>
                    <a:lstStyle/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M: Motor – Asymmetric Face, Arm, or Leg Weakness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4190" marR="94190" marT="47095" marB="47095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643" marR="77643" marT="0" marB="0"/>
                </a:tc>
                <a:extLst>
                  <a:ext uri="{0D108BD9-81ED-4DB2-BD59-A6C34878D82A}">
                    <a16:rowId xmlns:a16="http://schemas.microsoft.com/office/drawing/2014/main" val="476932093"/>
                  </a:ext>
                </a:extLst>
              </a:tr>
              <a:tr h="64927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643" marR="77643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Facial Weakness</a:t>
                      </a:r>
                    </a:p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Ask patient to show their teeth or smile</a:t>
                      </a:r>
                    </a:p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In aphasic patients, look for asymmetric grimace to pain</a:t>
                      </a:r>
                    </a:p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Abnormal: One side of the face does not move as well as the other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643" marR="77643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☐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643" marR="77643" marT="0" marB="0"/>
                </a:tc>
                <a:extLst>
                  <a:ext uri="{0D108BD9-81ED-4DB2-BD59-A6C34878D82A}">
                    <a16:rowId xmlns:a16="http://schemas.microsoft.com/office/drawing/2014/main" val="1657638314"/>
                  </a:ext>
                </a:extLst>
              </a:tr>
              <a:tr h="64927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643" marR="77643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Arm Weakness</a:t>
                      </a:r>
                    </a:p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Ask patient to hold out both arms, palms up, for 10 seconds with eyes closed</a:t>
                      </a:r>
                    </a:p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In aphasic patients, hold the patients arms up and let go</a:t>
                      </a:r>
                    </a:p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Abnormal: One arm does not move or drifts down compared to the other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643" marR="77643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☐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643" marR="77643" marT="0" marB="0"/>
                </a:tc>
                <a:extLst>
                  <a:ext uri="{0D108BD9-81ED-4DB2-BD59-A6C34878D82A}">
                    <a16:rowId xmlns:a16="http://schemas.microsoft.com/office/drawing/2014/main" val="4256451647"/>
                  </a:ext>
                </a:extLst>
              </a:tr>
              <a:tr h="64927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643" marR="77643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Leg Weakness</a:t>
                      </a:r>
                    </a:p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Ask patient to lift up one leg and then the other for 5 seconds</a:t>
                      </a:r>
                    </a:p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In aphasic patients, hold up one leg and let go, then repeat on the other side</a:t>
                      </a:r>
                    </a:p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Abnormal: One leg does not move or drifts down compared to the other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643" marR="77643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☐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643" marR="77643" marT="0" marB="0"/>
                </a:tc>
                <a:extLst>
                  <a:ext uri="{0D108BD9-81ED-4DB2-BD59-A6C34878D82A}">
                    <a16:rowId xmlns:a16="http://schemas.microsoft.com/office/drawing/2014/main" val="1697213299"/>
                  </a:ext>
                </a:extLst>
              </a:tr>
              <a:tr h="282373">
                <a:tc gridSpan="2">
                  <a:txBody>
                    <a:bodyPr/>
                    <a:lstStyle/>
                    <a:p>
                      <a:pPr marL="228600" marR="0" indent="-22860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SA: Slurred Speech or Aphasia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4190" marR="94190" marT="47095" marB="47095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643" marR="77643" marT="0" marB="0"/>
                </a:tc>
                <a:extLst>
                  <a:ext uri="{0D108BD9-81ED-4DB2-BD59-A6C34878D82A}">
                    <a16:rowId xmlns:a16="http://schemas.microsoft.com/office/drawing/2014/main" val="2529401212"/>
                  </a:ext>
                </a:extLst>
              </a:tr>
              <a:tr h="48520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643" marR="77643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Naming</a:t>
                      </a:r>
                    </a:p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Ask patient to name your watch and pen</a:t>
                      </a:r>
                    </a:p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Abnormal:  Patient slurs words, says the wrong words, or is unable to speak  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643" marR="77643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☐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643" marR="77643" marT="0" marB="0"/>
                </a:tc>
                <a:extLst>
                  <a:ext uri="{0D108BD9-81ED-4DB2-BD59-A6C34878D82A}">
                    <a16:rowId xmlns:a16="http://schemas.microsoft.com/office/drawing/2014/main" val="3281127049"/>
                  </a:ext>
                </a:extLst>
              </a:tr>
              <a:tr h="48520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643" marR="77643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Repetition</a:t>
                      </a:r>
                    </a:p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Ask patient to repeat “They heard him speak on the radio last night” after you</a:t>
                      </a:r>
                    </a:p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Abnormal: Patient slurs words, says the wrong words, or is unable to speak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643" marR="77643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☐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643" marR="77643" marT="0" marB="0"/>
                </a:tc>
                <a:extLst>
                  <a:ext uri="{0D108BD9-81ED-4DB2-BD59-A6C34878D82A}">
                    <a16:rowId xmlns:a16="http://schemas.microsoft.com/office/drawing/2014/main" val="24229875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5363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92"/>
    </mc:Choice>
    <mc:Fallback xmlns="">
      <p:transition spd="slow" advTm="20092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A170FF10-5974-0148-ACA0-B65848068CE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6454686"/>
              </p:ext>
            </p:extLst>
          </p:nvPr>
        </p:nvGraphicFramePr>
        <p:xfrm>
          <a:off x="1179908" y="96543"/>
          <a:ext cx="9832183" cy="666529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3168">
                  <a:extLst>
                    <a:ext uri="{9D8B030D-6E8A-4147-A177-3AD203B41FA5}">
                      <a16:colId xmlns:a16="http://schemas.microsoft.com/office/drawing/2014/main" val="3989417671"/>
                    </a:ext>
                  </a:extLst>
                </a:gridCol>
                <a:gridCol w="8064356">
                  <a:extLst>
                    <a:ext uri="{9D8B030D-6E8A-4147-A177-3AD203B41FA5}">
                      <a16:colId xmlns:a16="http://schemas.microsoft.com/office/drawing/2014/main" val="616615813"/>
                    </a:ext>
                  </a:extLst>
                </a:gridCol>
                <a:gridCol w="1484659">
                  <a:extLst>
                    <a:ext uri="{9D8B030D-6E8A-4147-A177-3AD203B41FA5}">
                      <a16:colId xmlns:a16="http://schemas.microsoft.com/office/drawing/2014/main" val="4116637895"/>
                    </a:ext>
                  </a:extLst>
                </a:gridCol>
              </a:tblGrid>
              <a:tr h="398707"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Emergency Medical Stroke Assessment (EMSA)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4190" marR="94190" marT="47095" marB="47095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3332169"/>
                  </a:ext>
                </a:extLst>
              </a:tr>
              <a:tr h="348869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4190" marR="94190" marT="47095" marB="47095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Abnormal?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643" marR="77643" marT="0" marB="0" anchor="b"/>
                </a:tc>
                <a:extLst>
                  <a:ext uri="{0D108BD9-81ED-4DB2-BD59-A6C34878D82A}">
                    <a16:rowId xmlns:a16="http://schemas.microsoft.com/office/drawing/2014/main" val="48578491"/>
                  </a:ext>
                </a:extLst>
              </a:tr>
              <a:tr h="282373">
                <a:tc gridSpan="2">
                  <a:txBody>
                    <a:bodyPr/>
                    <a:lstStyle/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E: Eye Movement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4190" marR="94190" marT="47095" marB="47095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643" marR="77643" marT="0" marB="0"/>
                </a:tc>
                <a:extLst>
                  <a:ext uri="{0D108BD9-81ED-4DB2-BD59-A6C34878D82A}">
                    <a16:rowId xmlns:a16="http://schemas.microsoft.com/office/drawing/2014/main" val="1340635240"/>
                  </a:ext>
                </a:extLst>
              </a:tr>
              <a:tr h="64927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643" marR="77643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Horizontal Gaze</a:t>
                      </a:r>
                    </a:p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Ask patient to keep their head still and follow your finger left to right with their eyes</a:t>
                      </a:r>
                    </a:p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In aphasic patients, call the patient’s name on one side and then the other</a:t>
                      </a:r>
                    </a:p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Abnormal: Patient is unable to follow as well in one direction compared to the other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643" marR="77643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☐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643" marR="77643" marT="0" marB="0"/>
                </a:tc>
                <a:extLst>
                  <a:ext uri="{0D108BD9-81ED-4DB2-BD59-A6C34878D82A}">
                    <a16:rowId xmlns:a16="http://schemas.microsoft.com/office/drawing/2014/main" val="2899254176"/>
                  </a:ext>
                </a:extLst>
              </a:tr>
              <a:tr h="282373">
                <a:tc gridSpan="2">
                  <a:txBody>
                    <a:bodyPr/>
                    <a:lstStyle/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M: Motor – Asymmetric Face, Arm, or Leg Weakness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4190" marR="94190" marT="47095" marB="47095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643" marR="77643" marT="0" marB="0"/>
                </a:tc>
                <a:extLst>
                  <a:ext uri="{0D108BD9-81ED-4DB2-BD59-A6C34878D82A}">
                    <a16:rowId xmlns:a16="http://schemas.microsoft.com/office/drawing/2014/main" val="476932093"/>
                  </a:ext>
                </a:extLst>
              </a:tr>
              <a:tr h="64927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643" marR="77643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Facial Weakness</a:t>
                      </a:r>
                    </a:p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Ask patient to show their teeth or smile</a:t>
                      </a:r>
                    </a:p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In aphasic patients, look for asymmetric grimace to pain</a:t>
                      </a:r>
                    </a:p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Abnormal: One side of the face does not move as well as the other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643" marR="77643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☐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643" marR="77643" marT="0" marB="0"/>
                </a:tc>
                <a:extLst>
                  <a:ext uri="{0D108BD9-81ED-4DB2-BD59-A6C34878D82A}">
                    <a16:rowId xmlns:a16="http://schemas.microsoft.com/office/drawing/2014/main" val="1657638314"/>
                  </a:ext>
                </a:extLst>
              </a:tr>
              <a:tr h="64927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643" marR="77643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Arm Weakness</a:t>
                      </a:r>
                    </a:p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Ask patient to hold out both arms, palms up, for 10 seconds with eyes closed</a:t>
                      </a:r>
                    </a:p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In aphasic patients, hold the patients arms up and let go</a:t>
                      </a:r>
                    </a:p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Abnormal: One arm does not move or drifts down compared to the other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643" marR="77643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☐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643" marR="77643" marT="0" marB="0"/>
                </a:tc>
                <a:extLst>
                  <a:ext uri="{0D108BD9-81ED-4DB2-BD59-A6C34878D82A}">
                    <a16:rowId xmlns:a16="http://schemas.microsoft.com/office/drawing/2014/main" val="4256451647"/>
                  </a:ext>
                </a:extLst>
              </a:tr>
              <a:tr h="64927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643" marR="77643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Leg Weakness</a:t>
                      </a:r>
                    </a:p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Ask patient to lift up one leg and then the other for 5 seconds</a:t>
                      </a:r>
                    </a:p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In aphasic patients, hold up one leg and let go, then repeat on the other side</a:t>
                      </a:r>
                    </a:p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Abnormal: One leg does not move or drifts down compared to the other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643" marR="77643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☐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643" marR="77643" marT="0" marB="0"/>
                </a:tc>
                <a:extLst>
                  <a:ext uri="{0D108BD9-81ED-4DB2-BD59-A6C34878D82A}">
                    <a16:rowId xmlns:a16="http://schemas.microsoft.com/office/drawing/2014/main" val="1697213299"/>
                  </a:ext>
                </a:extLst>
              </a:tr>
              <a:tr h="282373">
                <a:tc gridSpan="2">
                  <a:txBody>
                    <a:bodyPr/>
                    <a:lstStyle/>
                    <a:p>
                      <a:pPr marL="228600" marR="0" indent="-22860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SA: Slurred Speech or Aphasia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4190" marR="94190" marT="47095" marB="47095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643" marR="77643" marT="0" marB="0"/>
                </a:tc>
                <a:extLst>
                  <a:ext uri="{0D108BD9-81ED-4DB2-BD59-A6C34878D82A}">
                    <a16:rowId xmlns:a16="http://schemas.microsoft.com/office/drawing/2014/main" val="2529401212"/>
                  </a:ext>
                </a:extLst>
              </a:tr>
              <a:tr h="48520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643" marR="77643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Naming</a:t>
                      </a:r>
                    </a:p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Ask patient to name your watch and pen</a:t>
                      </a:r>
                    </a:p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Abnormal:  Patient slurs words, says the wrong words, or is unable to speak  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643" marR="77643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☐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643" marR="77643" marT="0" marB="0"/>
                </a:tc>
                <a:extLst>
                  <a:ext uri="{0D108BD9-81ED-4DB2-BD59-A6C34878D82A}">
                    <a16:rowId xmlns:a16="http://schemas.microsoft.com/office/drawing/2014/main" val="3281127049"/>
                  </a:ext>
                </a:extLst>
              </a:tr>
              <a:tr h="48520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643" marR="77643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Repetition</a:t>
                      </a:r>
                    </a:p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Ask patient to repeat “They heard him speak on the radio last night” after you</a:t>
                      </a:r>
                    </a:p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Abnormal: Patient slurs words, says the wrong words, or is unable to speak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643" marR="77643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☐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643" marR="77643" marT="0" marB="0"/>
                </a:tc>
                <a:extLst>
                  <a:ext uri="{0D108BD9-81ED-4DB2-BD59-A6C34878D82A}">
                    <a16:rowId xmlns:a16="http://schemas.microsoft.com/office/drawing/2014/main" val="24229875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4974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92"/>
    </mc:Choice>
    <mc:Fallback xmlns="">
      <p:transition spd="slow" advTm="20092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309</TotalTime>
  <Words>2556</Words>
  <Application>Microsoft Office PowerPoint</Application>
  <PresentationFormat>Widescreen</PresentationFormat>
  <Paragraphs>387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Toby Gropen</dc:creator>
  <cp:lastModifiedBy>System Coordinator</cp:lastModifiedBy>
  <cp:revision>16</cp:revision>
  <dcterms:created xsi:type="dcterms:W3CDTF">2019-11-12T19:09:40Z</dcterms:created>
  <dcterms:modified xsi:type="dcterms:W3CDTF">2021-02-04T18:34:29Z</dcterms:modified>
</cp:coreProperties>
</file>