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13"/>
    <p:restoredTop sz="94694"/>
  </p:normalViewPr>
  <p:slideViewPr>
    <p:cSldViewPr snapToGrid="0" snapToObjects="1">
      <p:cViewPr varScale="1">
        <p:scale>
          <a:sx n="109" d="100"/>
          <a:sy n="109" d="100"/>
        </p:scale>
        <p:origin x="10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18F5B-2E4E-D547-A62C-569634CF90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25DEE1-C047-9646-BD7A-39990A68C5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C133F-20FA-134A-9E79-26FE84B5C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B52E-E865-8443-97CD-E32229FDE34F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BC1AE-3C0C-7D40-BE9E-C5444A509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230A3-3272-CD40-94FF-C8115C415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424FA-761F-EB4B-9038-77D85B3C9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99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1B76B-E36C-7948-BDC0-F5DE53FEE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A9E844-CC9E-1144-B4CF-26219A01E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32090-A443-D840-BEEC-B1EC9B92B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B52E-E865-8443-97CD-E32229FDE34F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1C852-536E-1C4F-8327-9D4B58996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9325A-CA3F-3E49-98D0-72D863FA6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424FA-761F-EB4B-9038-77D85B3C9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319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FF1B2A-26E0-5643-BD9C-AFC28AA22F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0A7EF8-76B5-A046-B2C2-D3C42A95A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5CD330-E4CC-3243-9E23-074378556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B52E-E865-8443-97CD-E32229FDE34F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A2BE1-A065-BB48-B145-BEA56988B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B0B29-20A9-164A-BB42-9E7331AF0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424FA-761F-EB4B-9038-77D85B3C9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98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7A83C-7498-2141-8225-C82D1CDED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01E1A-FF75-9C4A-B596-D83693A09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D5A77-2EE2-D742-9F6A-6F43E1B9B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B52E-E865-8443-97CD-E32229FDE34F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DDE6-0468-8C40-9D70-8A2927572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BE5C7-23CF-894A-9494-DDE2458A8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424FA-761F-EB4B-9038-77D85B3C9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7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B4284-54B9-254E-85F3-18B697EE6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FE4A1A-43C1-3640-A875-869B0957BE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2A6E3-0B5A-0844-9ABC-C056A67AE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B52E-E865-8443-97CD-E32229FDE34F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A7CC5-DEB8-F34C-9572-FB1D8D64C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2BBC3-64B9-DA43-AABC-E2DABC252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424FA-761F-EB4B-9038-77D85B3C9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02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6C348-A918-D74F-BB5F-4D4B80839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90B22-C6DF-3844-AF81-F3367240DF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5236B2-62F6-D840-963D-8BD89BD00B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54C091-25FC-4545-B952-E856B0554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B52E-E865-8443-97CD-E32229FDE34F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8B3A3C-9A72-4049-AE0D-70B4EBFFC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896E49-6E21-4745-A461-18D8A998A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424FA-761F-EB4B-9038-77D85B3C9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004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114F4-52FF-7A4A-9BF3-2C00D4626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24F3A9-9C4A-8642-8E35-4F8850E17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986632-2C90-B940-B64B-2702A94657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C7F502-5E89-9B43-8E1E-DE3F663281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BECF10-D3E2-E14F-9F64-3ECAFDBE62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9147D0-E980-E84F-8107-2DA92BE91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B52E-E865-8443-97CD-E32229FDE34F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1B3D7-1165-284D-A5C2-CEF7E38C2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276FEF-AD6A-9B49-BA69-9E8EBD0D1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424FA-761F-EB4B-9038-77D85B3C9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716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59B0A-6E67-8A44-9033-FC326C658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2386E8-6071-6041-922D-938C3771E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B52E-E865-8443-97CD-E32229FDE34F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2CCDA3-B6C2-2E4F-9D4F-8F746E50C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CA4CE0-EE2D-CE4C-95BA-B768FE0DE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424FA-761F-EB4B-9038-77D85B3C9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0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76C22E-0F58-4C49-B46A-659A3440C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B52E-E865-8443-97CD-E32229FDE34F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FB73BF-EFB6-5D43-BD8E-7E3771E63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C1DBD2-BD2A-0646-BE27-C54EEF26D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424FA-761F-EB4B-9038-77D85B3C9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55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9E6FC-0115-BB49-ABE0-BAED1864A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9D68A-7930-D44F-92FB-DBE89FDC4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9F266C-5489-F948-9117-5A66AA3E8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D744C4-46C8-1045-B12B-C828015B1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B52E-E865-8443-97CD-E32229FDE34F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72AF9A-F9DF-0345-AA44-E6E4BFD90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F62486-D396-BC45-B159-B07C0C37D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424FA-761F-EB4B-9038-77D85B3C9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20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AB750-7641-654B-B124-6D81F4C01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E8B60C-DA77-974B-B1CC-A0B96C5F84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6C6CB-34E9-C041-803C-50EC02F099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DABDEB-7122-4F48-A4D5-381CFFFCA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B52E-E865-8443-97CD-E32229FDE34F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2581AD-70DD-9842-8B49-270B54CA0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0F50E5-8EED-4343-BF77-6A3DA669F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424FA-761F-EB4B-9038-77D85B3C9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3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4B170F-13B3-8E42-A09B-E0C6AD577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6015F-03C8-5546-8F8F-65B08B8FBA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5349B-B5D5-FC4F-8B80-5A53BCF643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DB52E-E865-8443-97CD-E32229FDE34F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31773-4030-FC48-BFDE-5D5D08F6F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CFCC3-71CF-A94C-8E70-514E5DD7E9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424FA-761F-EB4B-9038-77D85B3C9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93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170FF10-5974-0148-ACA0-B65848068C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501077"/>
              </p:ext>
            </p:extLst>
          </p:nvPr>
        </p:nvGraphicFramePr>
        <p:xfrm>
          <a:off x="1179908" y="96543"/>
          <a:ext cx="9832183" cy="67680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168">
                  <a:extLst>
                    <a:ext uri="{9D8B030D-6E8A-4147-A177-3AD203B41FA5}">
                      <a16:colId xmlns:a16="http://schemas.microsoft.com/office/drawing/2014/main" val="3989417671"/>
                    </a:ext>
                  </a:extLst>
                </a:gridCol>
                <a:gridCol w="8064356">
                  <a:extLst>
                    <a:ext uri="{9D8B030D-6E8A-4147-A177-3AD203B41FA5}">
                      <a16:colId xmlns:a16="http://schemas.microsoft.com/office/drawing/2014/main" val="616615813"/>
                    </a:ext>
                  </a:extLst>
                </a:gridCol>
                <a:gridCol w="1484659">
                  <a:extLst>
                    <a:ext uri="{9D8B030D-6E8A-4147-A177-3AD203B41FA5}">
                      <a16:colId xmlns:a16="http://schemas.microsoft.com/office/drawing/2014/main" val="4116637895"/>
                    </a:ext>
                  </a:extLst>
                </a:gridCol>
              </a:tblGrid>
              <a:tr h="398707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Emergency Medical Stroke Assessment (EMSA)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332169"/>
                  </a:ext>
                </a:extLst>
              </a:tr>
              <a:tr h="34886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Abnormal?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 anchor="b"/>
                </a:tc>
                <a:extLst>
                  <a:ext uri="{0D108BD9-81ED-4DB2-BD59-A6C34878D82A}">
                    <a16:rowId xmlns:a16="http://schemas.microsoft.com/office/drawing/2014/main" val="48578491"/>
                  </a:ext>
                </a:extLst>
              </a:tr>
              <a:tr h="282373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E: Eye Movement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1340635240"/>
                  </a:ext>
                </a:extLst>
              </a:tr>
              <a:tr h="6492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Horizontal Gaze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Ask patient to keep their head still and follow your finger left to right with their eyes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 aphasic patients, call the patient’s name on one side and then the other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Abnormal: Patient is unable to follow as well in one direction compared to the other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2899254176"/>
                  </a:ext>
                </a:extLst>
              </a:tr>
              <a:tr h="282373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M: Motor – Asymmetric Face, Arm, or Leg Weakness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476932093"/>
                  </a:ext>
                </a:extLst>
              </a:tr>
              <a:tr h="6492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Facial Weakness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Ask patient to show their teeth or smile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 aphasic patients, look for asymmetric grimace to pain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Abnormal: One side of the face does not move as well as the other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1657638314"/>
                  </a:ext>
                </a:extLst>
              </a:tr>
              <a:tr h="6492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Arm Weakness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Ask patient to hold out both arms, palms up, for 10 seconds with eyes closed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 aphasic patients, hold the patients arms up and let go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Abnormal: One arm does not move or drifts down compared to the other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4256451647"/>
                  </a:ext>
                </a:extLst>
              </a:tr>
              <a:tr h="6492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Leg Weakness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Ask patient to lift up one leg and then the other for 5 seconds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 aphasic patients, hold up one leg and let go, then repeat on the other side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Abnormal: One leg does not move or drifts down compared to the other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1697213299"/>
                  </a:ext>
                </a:extLst>
              </a:tr>
              <a:tr h="282373">
                <a:tc gridSpan="2">
                  <a:txBody>
                    <a:bodyPr/>
                    <a:lstStyle/>
                    <a:p>
                      <a:pPr marL="228600" marR="0" indent="-22860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SA: Slurred Speech or Aphasia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2529401212"/>
                  </a:ext>
                </a:extLst>
              </a:tr>
              <a:tr h="4852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Naming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Ask patient to name your watch and pen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Abnormal:  Patient slurs words, says the wrong words, or is unable to speak 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3281127049"/>
                  </a:ext>
                </a:extLst>
              </a:tr>
              <a:tr h="4852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Repetition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Ask patient to repeat “They heard him speak on the radio last night” after you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Abnormal: Patient slurs words, says the wrong words, or is unable to speak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☐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2422987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78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92"/>
    </mc:Choice>
    <mc:Fallback xmlns="">
      <p:transition spd="slow" advTm="2009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170FF10-5974-0148-ACA0-B65848068C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378593"/>
              </p:ext>
            </p:extLst>
          </p:nvPr>
        </p:nvGraphicFramePr>
        <p:xfrm>
          <a:off x="1179908" y="96543"/>
          <a:ext cx="9832183" cy="66649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168">
                  <a:extLst>
                    <a:ext uri="{9D8B030D-6E8A-4147-A177-3AD203B41FA5}">
                      <a16:colId xmlns:a16="http://schemas.microsoft.com/office/drawing/2014/main" val="3989417671"/>
                    </a:ext>
                  </a:extLst>
                </a:gridCol>
                <a:gridCol w="8064356">
                  <a:extLst>
                    <a:ext uri="{9D8B030D-6E8A-4147-A177-3AD203B41FA5}">
                      <a16:colId xmlns:a16="http://schemas.microsoft.com/office/drawing/2014/main" val="616615813"/>
                    </a:ext>
                  </a:extLst>
                </a:gridCol>
                <a:gridCol w="1484659">
                  <a:extLst>
                    <a:ext uri="{9D8B030D-6E8A-4147-A177-3AD203B41FA5}">
                      <a16:colId xmlns:a16="http://schemas.microsoft.com/office/drawing/2014/main" val="4116637895"/>
                    </a:ext>
                  </a:extLst>
                </a:gridCol>
              </a:tblGrid>
              <a:tr h="398707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Emergency Medical Stroke Assessment (EMSA)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332169"/>
                  </a:ext>
                </a:extLst>
              </a:tr>
              <a:tr h="34886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Abnormal?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 anchor="b"/>
                </a:tc>
                <a:extLst>
                  <a:ext uri="{0D108BD9-81ED-4DB2-BD59-A6C34878D82A}">
                    <a16:rowId xmlns:a16="http://schemas.microsoft.com/office/drawing/2014/main" val="48578491"/>
                  </a:ext>
                </a:extLst>
              </a:tr>
              <a:tr h="282373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E: Eye Movement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1340635240"/>
                  </a:ext>
                </a:extLst>
              </a:tr>
              <a:tr h="6492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Horizontal Gaze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Ask patient to keep their head still and follow your finger left to right with their eyes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 aphasic patients, call the patient’s name on one side and then the other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Abnormal: Patient is unable to follow as well in one direction compared to the other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☐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2899254176"/>
                  </a:ext>
                </a:extLst>
              </a:tr>
              <a:tr h="282373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M: Motor – Asymmetric Face, Arm, or Leg Weakness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476932093"/>
                  </a:ext>
                </a:extLst>
              </a:tr>
              <a:tr h="6492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Facial Weakness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Ask patient to show their teeth or smile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 aphasic patients, look for asymmetric grimace to pain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Abnormal: One side of the face does not move as well as the other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1657638314"/>
                  </a:ext>
                </a:extLst>
              </a:tr>
              <a:tr h="6492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Arm Weakness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Ask patient to hold out both arms, palms up, for 10 seconds with eyes closed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 aphasic patients, hold the patients arms up and let go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Abnormal: One arm does not move or drifts down compared to the other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4256451647"/>
                  </a:ext>
                </a:extLst>
              </a:tr>
              <a:tr h="6492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Leg Weakness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Ask patient to lift up one leg and then the other for 5 seconds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 aphasic patients, hold up one leg and let go, then repeat on the other side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Abnormal: One leg does not move or drifts down compared to the other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1697213299"/>
                  </a:ext>
                </a:extLst>
              </a:tr>
              <a:tr h="282373">
                <a:tc gridSpan="2">
                  <a:txBody>
                    <a:bodyPr/>
                    <a:lstStyle/>
                    <a:p>
                      <a:pPr marL="228600" marR="0" indent="-22860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SA: Slurred Speech or Aphasia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2529401212"/>
                  </a:ext>
                </a:extLst>
              </a:tr>
              <a:tr h="4852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Naming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Ask patient to name your watch and pen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Abnormal:  Patient slurs words, says the wrong words, or is unable to speak 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3281127049"/>
                  </a:ext>
                </a:extLst>
              </a:tr>
              <a:tr h="4852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Repetition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Ask patient to repeat “They heard him speak on the radio last night” after you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Abnormal: Patient slurs words, says the wrong words, or is unable to speak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☐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2422987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0947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92"/>
    </mc:Choice>
    <mc:Fallback xmlns="">
      <p:transition spd="slow" advTm="2009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170FF10-5974-0148-ACA0-B65848068C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702675"/>
              </p:ext>
            </p:extLst>
          </p:nvPr>
        </p:nvGraphicFramePr>
        <p:xfrm>
          <a:off x="1179908" y="96543"/>
          <a:ext cx="9832183" cy="66649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168">
                  <a:extLst>
                    <a:ext uri="{9D8B030D-6E8A-4147-A177-3AD203B41FA5}">
                      <a16:colId xmlns:a16="http://schemas.microsoft.com/office/drawing/2014/main" val="3989417671"/>
                    </a:ext>
                  </a:extLst>
                </a:gridCol>
                <a:gridCol w="8064356">
                  <a:extLst>
                    <a:ext uri="{9D8B030D-6E8A-4147-A177-3AD203B41FA5}">
                      <a16:colId xmlns:a16="http://schemas.microsoft.com/office/drawing/2014/main" val="616615813"/>
                    </a:ext>
                  </a:extLst>
                </a:gridCol>
                <a:gridCol w="1484659">
                  <a:extLst>
                    <a:ext uri="{9D8B030D-6E8A-4147-A177-3AD203B41FA5}">
                      <a16:colId xmlns:a16="http://schemas.microsoft.com/office/drawing/2014/main" val="4116637895"/>
                    </a:ext>
                  </a:extLst>
                </a:gridCol>
              </a:tblGrid>
              <a:tr h="398707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Emergency Medical Stroke Assessment (EMSA)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332169"/>
                  </a:ext>
                </a:extLst>
              </a:tr>
              <a:tr h="34886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Abnormal?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 anchor="b"/>
                </a:tc>
                <a:extLst>
                  <a:ext uri="{0D108BD9-81ED-4DB2-BD59-A6C34878D82A}">
                    <a16:rowId xmlns:a16="http://schemas.microsoft.com/office/drawing/2014/main" val="48578491"/>
                  </a:ext>
                </a:extLst>
              </a:tr>
              <a:tr h="282373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E: Eye Movement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1340635240"/>
                  </a:ext>
                </a:extLst>
              </a:tr>
              <a:tr h="6492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Horizontal Gaze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Ask patient to keep their head still and follow your finger left to right with their eyes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 aphasic patients, call the patient’s name on one side and then the other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Abnormal: Patient is unable to follow as well in one direction compared to the other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2899254176"/>
                  </a:ext>
                </a:extLst>
              </a:tr>
              <a:tr h="282373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M: Motor – Asymmetric Face, Arm, or Leg Weakness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476932093"/>
                  </a:ext>
                </a:extLst>
              </a:tr>
              <a:tr h="6492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Facial Weakness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Ask patient to show their teeth or smile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 aphasic patients, look for asymmetric grimace to pain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Abnormal: One side of the face does not move as well as the other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1657638314"/>
                  </a:ext>
                </a:extLst>
              </a:tr>
              <a:tr h="6492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Arm Weakness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Ask patient to hold out both arms, palms up, for 10 seconds with eyes closed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 aphasic patients, hold the patients arms up and let go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Abnormal: One arm does not move or drifts down compared to the other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4256451647"/>
                  </a:ext>
                </a:extLst>
              </a:tr>
              <a:tr h="6492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Leg Weakness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Ask patient to lift up one leg and then the other for 5 seconds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 aphasic patients, hold up one leg and let go, then repeat on the other side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Abnormal: One leg does not move or drifts down compared to the other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1697213299"/>
                  </a:ext>
                </a:extLst>
              </a:tr>
              <a:tr h="282373">
                <a:tc gridSpan="2">
                  <a:txBody>
                    <a:bodyPr/>
                    <a:lstStyle/>
                    <a:p>
                      <a:pPr marL="228600" marR="0" indent="-22860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SA: Slurred Speech or Aphasia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2529401212"/>
                  </a:ext>
                </a:extLst>
              </a:tr>
              <a:tr h="4852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Naming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Ask patient to name your watch and pen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Abnormal:  Patient slurs words, says the wrong words, or is unable to speak 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3281127049"/>
                  </a:ext>
                </a:extLst>
              </a:tr>
              <a:tr h="4852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Repetition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Ask patient to repeat “They heard him speak on the radio last night” after you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Abnormal: Patient slurs words, says the wrong words, or is unable to speak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☐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2422987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317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92"/>
    </mc:Choice>
    <mc:Fallback xmlns="">
      <p:transition spd="slow" advTm="2009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170FF10-5974-0148-ACA0-B65848068C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327990"/>
              </p:ext>
            </p:extLst>
          </p:nvPr>
        </p:nvGraphicFramePr>
        <p:xfrm>
          <a:off x="1179908" y="96543"/>
          <a:ext cx="9832183" cy="66649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168">
                  <a:extLst>
                    <a:ext uri="{9D8B030D-6E8A-4147-A177-3AD203B41FA5}">
                      <a16:colId xmlns:a16="http://schemas.microsoft.com/office/drawing/2014/main" val="3989417671"/>
                    </a:ext>
                  </a:extLst>
                </a:gridCol>
                <a:gridCol w="8064356">
                  <a:extLst>
                    <a:ext uri="{9D8B030D-6E8A-4147-A177-3AD203B41FA5}">
                      <a16:colId xmlns:a16="http://schemas.microsoft.com/office/drawing/2014/main" val="616615813"/>
                    </a:ext>
                  </a:extLst>
                </a:gridCol>
                <a:gridCol w="1484659">
                  <a:extLst>
                    <a:ext uri="{9D8B030D-6E8A-4147-A177-3AD203B41FA5}">
                      <a16:colId xmlns:a16="http://schemas.microsoft.com/office/drawing/2014/main" val="4116637895"/>
                    </a:ext>
                  </a:extLst>
                </a:gridCol>
              </a:tblGrid>
              <a:tr h="398707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Emergency Medical Stroke Assessment (EMSA)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332169"/>
                  </a:ext>
                </a:extLst>
              </a:tr>
              <a:tr h="34886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Abnormal?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 anchor="b"/>
                </a:tc>
                <a:extLst>
                  <a:ext uri="{0D108BD9-81ED-4DB2-BD59-A6C34878D82A}">
                    <a16:rowId xmlns:a16="http://schemas.microsoft.com/office/drawing/2014/main" val="48578491"/>
                  </a:ext>
                </a:extLst>
              </a:tr>
              <a:tr h="282373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E: Eye Movement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1340635240"/>
                  </a:ext>
                </a:extLst>
              </a:tr>
              <a:tr h="6492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Horizontal Gaze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Ask patient to keep their head still and follow your finger left to right with their eyes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 aphasic patients, call the patient’s name on one side and then the other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Abnormal: Patient is unable to follow as well in one direction compared to the other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2899254176"/>
                  </a:ext>
                </a:extLst>
              </a:tr>
              <a:tr h="282373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M: Motor – Asymmetric Face, Arm, or Leg Weakness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476932093"/>
                  </a:ext>
                </a:extLst>
              </a:tr>
              <a:tr h="6492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Facial Weakness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Ask patient to show their teeth or smile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 aphasic patients, look for asymmetric grimace to pain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Abnormal: One side of the face does not move as well as the other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1657638314"/>
                  </a:ext>
                </a:extLst>
              </a:tr>
              <a:tr h="6492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Arm Weakness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Ask patient to hold out both arms, palms up, for 10 seconds with eyes closed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 aphasic patients, hold the patients arms up and let go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Abnormal: One arm does not move or drifts down compared to the other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4256451647"/>
                  </a:ext>
                </a:extLst>
              </a:tr>
              <a:tr h="6492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Leg Weakness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Ask patient to lift up one leg and then the other for 5 seconds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 aphasic patients, hold up one leg and let go, then repeat on the other side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Abnormal: One leg does not move or drifts down compared to the other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1697213299"/>
                  </a:ext>
                </a:extLst>
              </a:tr>
              <a:tr h="282373">
                <a:tc gridSpan="2">
                  <a:txBody>
                    <a:bodyPr/>
                    <a:lstStyle/>
                    <a:p>
                      <a:pPr marL="228600" marR="0" indent="-22860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SA: Slurred Speech or Aphasia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2529401212"/>
                  </a:ext>
                </a:extLst>
              </a:tr>
              <a:tr h="4852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Naming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Ask patient to name your watch and pen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Abnormal:  Patient slurs words, says the wrong words, or is unable to speak 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3281127049"/>
                  </a:ext>
                </a:extLst>
              </a:tr>
              <a:tr h="4852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Repetition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Ask patient to repeat “They heard him speak on the radio last night” after you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Abnormal: Patient slurs words, says the wrong words, or is unable to speak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☐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2422987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8782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92"/>
    </mc:Choice>
    <mc:Fallback xmlns="">
      <p:transition spd="slow" advTm="2009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170FF10-5974-0148-ACA0-B65848068C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917572"/>
              </p:ext>
            </p:extLst>
          </p:nvPr>
        </p:nvGraphicFramePr>
        <p:xfrm>
          <a:off x="1179908" y="96543"/>
          <a:ext cx="9832183" cy="66649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168">
                  <a:extLst>
                    <a:ext uri="{9D8B030D-6E8A-4147-A177-3AD203B41FA5}">
                      <a16:colId xmlns:a16="http://schemas.microsoft.com/office/drawing/2014/main" val="3989417671"/>
                    </a:ext>
                  </a:extLst>
                </a:gridCol>
                <a:gridCol w="8064356">
                  <a:extLst>
                    <a:ext uri="{9D8B030D-6E8A-4147-A177-3AD203B41FA5}">
                      <a16:colId xmlns:a16="http://schemas.microsoft.com/office/drawing/2014/main" val="616615813"/>
                    </a:ext>
                  </a:extLst>
                </a:gridCol>
                <a:gridCol w="1484659">
                  <a:extLst>
                    <a:ext uri="{9D8B030D-6E8A-4147-A177-3AD203B41FA5}">
                      <a16:colId xmlns:a16="http://schemas.microsoft.com/office/drawing/2014/main" val="4116637895"/>
                    </a:ext>
                  </a:extLst>
                </a:gridCol>
              </a:tblGrid>
              <a:tr h="398707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Emergency Medical Stroke Assessment (EMSA)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332169"/>
                  </a:ext>
                </a:extLst>
              </a:tr>
              <a:tr h="34886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Abnormal?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 anchor="b"/>
                </a:tc>
                <a:extLst>
                  <a:ext uri="{0D108BD9-81ED-4DB2-BD59-A6C34878D82A}">
                    <a16:rowId xmlns:a16="http://schemas.microsoft.com/office/drawing/2014/main" val="48578491"/>
                  </a:ext>
                </a:extLst>
              </a:tr>
              <a:tr h="282373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E: Eye Movement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1340635240"/>
                  </a:ext>
                </a:extLst>
              </a:tr>
              <a:tr h="6492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Horizontal Gaze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Ask patient to keep their head still and follow your finger left to right with their eyes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 aphasic patients, call the patient’s name on one side and then the other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Abnormal: Patient is unable to follow as well in one direction compared to the other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2899254176"/>
                  </a:ext>
                </a:extLst>
              </a:tr>
              <a:tr h="282373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M: Motor – Asymmetric Face, Arm, or Leg Weakness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476932093"/>
                  </a:ext>
                </a:extLst>
              </a:tr>
              <a:tr h="6492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Facial Weakness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Ask patient to show their teeth or smile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 aphasic patients, look for asymmetric grimace to pain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Abnormal: One side of the face does not move as well as the other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1657638314"/>
                  </a:ext>
                </a:extLst>
              </a:tr>
              <a:tr h="6492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Arm Weakness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Ask patient to hold out both arms, palms up, for 10 seconds with eyes closed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 aphasic patients, hold the patients arms up and let go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Abnormal: One arm does not move or drifts down compared to the other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4256451647"/>
                  </a:ext>
                </a:extLst>
              </a:tr>
              <a:tr h="6492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Leg Weakness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Ask patient to lift up one leg and then the other for 5 seconds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 aphasic patients, hold up one leg and let go, then repeat on the other side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Abnormal: One leg does not move or drifts down compared to the other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1697213299"/>
                  </a:ext>
                </a:extLst>
              </a:tr>
              <a:tr h="282373">
                <a:tc gridSpan="2">
                  <a:txBody>
                    <a:bodyPr/>
                    <a:lstStyle/>
                    <a:p>
                      <a:pPr marL="228600" marR="0" indent="-22860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SA: Slurred Speech or Aphasia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2529401212"/>
                  </a:ext>
                </a:extLst>
              </a:tr>
              <a:tr h="4852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Naming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Ask patient to name your watch and pen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Abnormal:  Patient slurs words, says the wrong words, or is unable to speak 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3281127049"/>
                  </a:ext>
                </a:extLst>
              </a:tr>
              <a:tr h="4852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Repetition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Ask patient to repeat “They heard him speak on the radio last night” after you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Abnormal: Patient slurs words, says the wrong words, or is unable to speak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☐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2422987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01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92"/>
    </mc:Choice>
    <mc:Fallback xmlns="">
      <p:transition spd="slow" advTm="2009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170FF10-5974-0148-ACA0-B65848068C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590543"/>
              </p:ext>
            </p:extLst>
          </p:nvPr>
        </p:nvGraphicFramePr>
        <p:xfrm>
          <a:off x="1179908" y="96543"/>
          <a:ext cx="9832183" cy="66651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168">
                  <a:extLst>
                    <a:ext uri="{9D8B030D-6E8A-4147-A177-3AD203B41FA5}">
                      <a16:colId xmlns:a16="http://schemas.microsoft.com/office/drawing/2014/main" val="3989417671"/>
                    </a:ext>
                  </a:extLst>
                </a:gridCol>
                <a:gridCol w="8064356">
                  <a:extLst>
                    <a:ext uri="{9D8B030D-6E8A-4147-A177-3AD203B41FA5}">
                      <a16:colId xmlns:a16="http://schemas.microsoft.com/office/drawing/2014/main" val="616615813"/>
                    </a:ext>
                  </a:extLst>
                </a:gridCol>
                <a:gridCol w="1484659">
                  <a:extLst>
                    <a:ext uri="{9D8B030D-6E8A-4147-A177-3AD203B41FA5}">
                      <a16:colId xmlns:a16="http://schemas.microsoft.com/office/drawing/2014/main" val="4116637895"/>
                    </a:ext>
                  </a:extLst>
                </a:gridCol>
              </a:tblGrid>
              <a:tr h="398707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Emergency Medical Stroke Assessment (EMSA)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332169"/>
                  </a:ext>
                </a:extLst>
              </a:tr>
              <a:tr h="34886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Abnormal?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 anchor="b"/>
                </a:tc>
                <a:extLst>
                  <a:ext uri="{0D108BD9-81ED-4DB2-BD59-A6C34878D82A}">
                    <a16:rowId xmlns:a16="http://schemas.microsoft.com/office/drawing/2014/main" val="48578491"/>
                  </a:ext>
                </a:extLst>
              </a:tr>
              <a:tr h="282373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E: Eye Movement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1340635240"/>
                  </a:ext>
                </a:extLst>
              </a:tr>
              <a:tr h="6492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Horizontal Gaze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Ask patient to keep their head still and follow your finger left to right with their eyes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 aphasic patients, call the patient’s name on one side and then the other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Abnormal: Patient is unable to follow as well in one direction compared to the other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2899254176"/>
                  </a:ext>
                </a:extLst>
              </a:tr>
              <a:tr h="282373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M: Motor – Asymmetric Face, Arm, or Leg Weakness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476932093"/>
                  </a:ext>
                </a:extLst>
              </a:tr>
              <a:tr h="6492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Facial Weakness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Ask patient to show their teeth or smile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 aphasic patients, look for asymmetric grimace to pain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Abnormal: One side of the face does not move as well as the other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1657638314"/>
                  </a:ext>
                </a:extLst>
              </a:tr>
              <a:tr h="6492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Arm Weakness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Ask patient to hold out both arms, palms up, for 10 seconds with eyes closed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 aphasic patients, hold the patients arms up and let go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Abnormal: One arm does not move or drifts down compared to the other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4256451647"/>
                  </a:ext>
                </a:extLst>
              </a:tr>
              <a:tr h="6492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Leg Weakness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Ask patient to lift up one leg and then the other for 5 seconds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 aphasic patients, hold up one leg and let go, then repeat on the other side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Abnormal: One leg does not move or drifts down compared to the other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1697213299"/>
                  </a:ext>
                </a:extLst>
              </a:tr>
              <a:tr h="282373">
                <a:tc gridSpan="2">
                  <a:txBody>
                    <a:bodyPr/>
                    <a:lstStyle/>
                    <a:p>
                      <a:pPr marL="228600" marR="0" indent="-22860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SA: Slurred Speech or Aphasia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2529401212"/>
                  </a:ext>
                </a:extLst>
              </a:tr>
              <a:tr h="4852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Naming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Ask patient to name your watch and pen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Abnormal:  Patient slurs words, says the wrong words, or is unable to speak 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3281127049"/>
                  </a:ext>
                </a:extLst>
              </a:tr>
              <a:tr h="4852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Repetition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Ask patient to repeat “They heard him speak on the radio last night” after you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Abnormal: Patient slurs words, says the wrong words, or is unable to speak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☐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2422987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151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92"/>
    </mc:Choice>
    <mc:Fallback xmlns="">
      <p:transition spd="slow" advTm="20092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170FF10-5974-0148-ACA0-B65848068C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872262"/>
              </p:ext>
            </p:extLst>
          </p:nvPr>
        </p:nvGraphicFramePr>
        <p:xfrm>
          <a:off x="1179908" y="96543"/>
          <a:ext cx="9832183" cy="66651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168">
                  <a:extLst>
                    <a:ext uri="{9D8B030D-6E8A-4147-A177-3AD203B41FA5}">
                      <a16:colId xmlns:a16="http://schemas.microsoft.com/office/drawing/2014/main" val="3989417671"/>
                    </a:ext>
                  </a:extLst>
                </a:gridCol>
                <a:gridCol w="8064356">
                  <a:extLst>
                    <a:ext uri="{9D8B030D-6E8A-4147-A177-3AD203B41FA5}">
                      <a16:colId xmlns:a16="http://schemas.microsoft.com/office/drawing/2014/main" val="616615813"/>
                    </a:ext>
                  </a:extLst>
                </a:gridCol>
                <a:gridCol w="1484659">
                  <a:extLst>
                    <a:ext uri="{9D8B030D-6E8A-4147-A177-3AD203B41FA5}">
                      <a16:colId xmlns:a16="http://schemas.microsoft.com/office/drawing/2014/main" val="4116637895"/>
                    </a:ext>
                  </a:extLst>
                </a:gridCol>
              </a:tblGrid>
              <a:tr h="398707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Emergency Medical Stroke Assessment (EMSA)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332169"/>
                  </a:ext>
                </a:extLst>
              </a:tr>
              <a:tr h="34886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Abnormal?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 anchor="b"/>
                </a:tc>
                <a:extLst>
                  <a:ext uri="{0D108BD9-81ED-4DB2-BD59-A6C34878D82A}">
                    <a16:rowId xmlns:a16="http://schemas.microsoft.com/office/drawing/2014/main" val="48578491"/>
                  </a:ext>
                </a:extLst>
              </a:tr>
              <a:tr h="282373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E: Eye Movement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1340635240"/>
                  </a:ext>
                </a:extLst>
              </a:tr>
              <a:tr h="6492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Horizontal Gaze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Ask patient to keep their head still and follow your finger left to right with their eyes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 aphasic patients, call the patient’s name on one side and then the other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Abnormal: Patient is unable to follow as well in one direction compared to the other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2899254176"/>
                  </a:ext>
                </a:extLst>
              </a:tr>
              <a:tr h="282373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M: Motor – Asymmetric Face, Arm, or Leg Weakness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476932093"/>
                  </a:ext>
                </a:extLst>
              </a:tr>
              <a:tr h="6492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Facial Weakness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Ask patient to show their teeth or smile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 aphasic patients, look for asymmetric grimace to pain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Abnormal: One side of the face does not move as well as the other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1657638314"/>
                  </a:ext>
                </a:extLst>
              </a:tr>
              <a:tr h="6492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Arm Weakness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Ask patient to hold out both arms, palms up, for 10 seconds with eyes closed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 aphasic patients, hold the patients arms up and let go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Abnormal: One arm does not move or drifts down compared to the other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4256451647"/>
                  </a:ext>
                </a:extLst>
              </a:tr>
              <a:tr h="6492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Leg Weakness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Ask patient to lift up one leg and then the other for 5 seconds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 aphasic patients, hold up one leg and let go, then repeat on the other side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Abnormal: One leg does not move or drifts down compared to the other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1697213299"/>
                  </a:ext>
                </a:extLst>
              </a:tr>
              <a:tr h="282373">
                <a:tc gridSpan="2">
                  <a:txBody>
                    <a:bodyPr/>
                    <a:lstStyle/>
                    <a:p>
                      <a:pPr marL="228600" marR="0" indent="-22860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SA: Slurred Speech or Aphasia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2529401212"/>
                  </a:ext>
                </a:extLst>
              </a:tr>
              <a:tr h="4852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Naming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Ask patient to name your watch and pen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Abnormal:  Patient slurs words, says the wrong words, or is unable to speak 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3281127049"/>
                  </a:ext>
                </a:extLst>
              </a:tr>
              <a:tr h="4852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Repetition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Ask patient to repeat “They heard him speak on the radio last night” after you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Abnormal: Patient slurs words, says the wrong words, or is unable to speak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☐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2422987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33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92"/>
    </mc:Choice>
    <mc:Fallback xmlns="">
      <p:transition spd="slow" advTm="20092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170FF10-5974-0148-ACA0-B65848068C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076103"/>
              </p:ext>
            </p:extLst>
          </p:nvPr>
        </p:nvGraphicFramePr>
        <p:xfrm>
          <a:off x="1179908" y="96543"/>
          <a:ext cx="9832183" cy="66651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168">
                  <a:extLst>
                    <a:ext uri="{9D8B030D-6E8A-4147-A177-3AD203B41FA5}">
                      <a16:colId xmlns:a16="http://schemas.microsoft.com/office/drawing/2014/main" val="3989417671"/>
                    </a:ext>
                  </a:extLst>
                </a:gridCol>
                <a:gridCol w="8064356">
                  <a:extLst>
                    <a:ext uri="{9D8B030D-6E8A-4147-A177-3AD203B41FA5}">
                      <a16:colId xmlns:a16="http://schemas.microsoft.com/office/drawing/2014/main" val="616615813"/>
                    </a:ext>
                  </a:extLst>
                </a:gridCol>
                <a:gridCol w="1484659">
                  <a:extLst>
                    <a:ext uri="{9D8B030D-6E8A-4147-A177-3AD203B41FA5}">
                      <a16:colId xmlns:a16="http://schemas.microsoft.com/office/drawing/2014/main" val="4116637895"/>
                    </a:ext>
                  </a:extLst>
                </a:gridCol>
              </a:tblGrid>
              <a:tr h="398707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Emergency Medical Stroke Assessment (EMSA)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332169"/>
                  </a:ext>
                </a:extLst>
              </a:tr>
              <a:tr h="34886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Abnormal?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 anchor="b"/>
                </a:tc>
                <a:extLst>
                  <a:ext uri="{0D108BD9-81ED-4DB2-BD59-A6C34878D82A}">
                    <a16:rowId xmlns:a16="http://schemas.microsoft.com/office/drawing/2014/main" val="48578491"/>
                  </a:ext>
                </a:extLst>
              </a:tr>
              <a:tr h="282373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E: Eye Movement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1340635240"/>
                  </a:ext>
                </a:extLst>
              </a:tr>
              <a:tr h="6492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Horizontal Gaze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Ask patient to keep their head still and follow your finger left to right with their eyes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 aphasic patients, call the patient’s name on one side and then the other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Abnormal: Patient is unable to follow as well in one direction compared to the other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2899254176"/>
                  </a:ext>
                </a:extLst>
              </a:tr>
              <a:tr h="282373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M: Motor – Asymmetric Face, Arm, or Leg Weakness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476932093"/>
                  </a:ext>
                </a:extLst>
              </a:tr>
              <a:tr h="6492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Facial Weakness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Ask patient to show their teeth or smile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 aphasic patients, look for asymmetric grimace to pain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Abnormal: One side of the face does not move as well as the other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1657638314"/>
                  </a:ext>
                </a:extLst>
              </a:tr>
              <a:tr h="6492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Arm Weakness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Ask patient to hold out both arms, palms up, for 10 seconds with eyes closed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 aphasic patients, hold the patients arms up and let go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Abnormal: One arm does not move or drifts down compared to the other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4256451647"/>
                  </a:ext>
                </a:extLst>
              </a:tr>
              <a:tr h="6492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Leg Weakness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Ask patient to lift up one leg and then the other for 5 seconds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 aphasic patients, hold up one leg and let go, then repeat on the other side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Abnormal: One leg does not move or drifts down compared to the other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1697213299"/>
                  </a:ext>
                </a:extLst>
              </a:tr>
              <a:tr h="282373">
                <a:tc gridSpan="2">
                  <a:txBody>
                    <a:bodyPr/>
                    <a:lstStyle/>
                    <a:p>
                      <a:pPr marL="228600" marR="0" indent="-22860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SA: Slurred Speech or Aphasia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2529401212"/>
                  </a:ext>
                </a:extLst>
              </a:tr>
              <a:tr h="4852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Naming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Ask patient to name your watch and pen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Abnormal:  Patient slurs words, says the wrong words, or is unable to speak 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3281127049"/>
                  </a:ext>
                </a:extLst>
              </a:tr>
              <a:tr h="4852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Repetition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Ask patient to repeat “They heard him speak on the radio last night” after you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Abnormal: Patient slurs words, says the wrong words, or is unable to speak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☐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2422987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5363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92"/>
    </mc:Choice>
    <mc:Fallback xmlns="">
      <p:transition spd="slow" advTm="20092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170FF10-5974-0148-ACA0-B65848068C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454686"/>
              </p:ext>
            </p:extLst>
          </p:nvPr>
        </p:nvGraphicFramePr>
        <p:xfrm>
          <a:off x="1179908" y="96543"/>
          <a:ext cx="9832183" cy="66652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168">
                  <a:extLst>
                    <a:ext uri="{9D8B030D-6E8A-4147-A177-3AD203B41FA5}">
                      <a16:colId xmlns:a16="http://schemas.microsoft.com/office/drawing/2014/main" val="3989417671"/>
                    </a:ext>
                  </a:extLst>
                </a:gridCol>
                <a:gridCol w="8064356">
                  <a:extLst>
                    <a:ext uri="{9D8B030D-6E8A-4147-A177-3AD203B41FA5}">
                      <a16:colId xmlns:a16="http://schemas.microsoft.com/office/drawing/2014/main" val="616615813"/>
                    </a:ext>
                  </a:extLst>
                </a:gridCol>
                <a:gridCol w="1484659">
                  <a:extLst>
                    <a:ext uri="{9D8B030D-6E8A-4147-A177-3AD203B41FA5}">
                      <a16:colId xmlns:a16="http://schemas.microsoft.com/office/drawing/2014/main" val="4116637895"/>
                    </a:ext>
                  </a:extLst>
                </a:gridCol>
              </a:tblGrid>
              <a:tr h="398707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Emergency Medical Stroke Assessment (EMSA)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332169"/>
                  </a:ext>
                </a:extLst>
              </a:tr>
              <a:tr h="34886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Abnormal?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 anchor="b"/>
                </a:tc>
                <a:extLst>
                  <a:ext uri="{0D108BD9-81ED-4DB2-BD59-A6C34878D82A}">
                    <a16:rowId xmlns:a16="http://schemas.microsoft.com/office/drawing/2014/main" val="48578491"/>
                  </a:ext>
                </a:extLst>
              </a:tr>
              <a:tr h="282373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E: Eye Movement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1340635240"/>
                  </a:ext>
                </a:extLst>
              </a:tr>
              <a:tr h="6492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Horizontal Gaze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Ask patient to keep their head still and follow your finger left to right with their eyes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 aphasic patients, call the patient’s name on one side and then the other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Abnormal: Patient is unable to follow as well in one direction compared to the other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2899254176"/>
                  </a:ext>
                </a:extLst>
              </a:tr>
              <a:tr h="282373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M: Motor – Asymmetric Face, Arm, or Leg Weakness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476932093"/>
                  </a:ext>
                </a:extLst>
              </a:tr>
              <a:tr h="6492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Facial Weakness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Ask patient to show their teeth or smile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 aphasic patients, look for asymmetric grimace to pain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Abnormal: One side of the face does not move as well as the other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1657638314"/>
                  </a:ext>
                </a:extLst>
              </a:tr>
              <a:tr h="6492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Arm Weakness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Ask patient to hold out both arms, palms up, for 10 seconds with eyes closed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 aphasic patients, hold the patients arms up and let go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Abnormal: One arm does not move or drifts down compared to the other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4256451647"/>
                  </a:ext>
                </a:extLst>
              </a:tr>
              <a:tr h="6492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Leg Weakness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Ask patient to lift up one leg and then the other for 5 seconds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 aphasic patients, hold up one leg and let go, then repeat on the other side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Abnormal: One leg does not move or drifts down compared to the other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1697213299"/>
                  </a:ext>
                </a:extLst>
              </a:tr>
              <a:tr h="282373">
                <a:tc gridSpan="2">
                  <a:txBody>
                    <a:bodyPr/>
                    <a:lstStyle/>
                    <a:p>
                      <a:pPr marL="228600" marR="0" indent="-22860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SA: Slurred Speech or Aphasia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190" marR="94190" marT="47095" marB="470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2529401212"/>
                  </a:ext>
                </a:extLst>
              </a:tr>
              <a:tr h="4852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Naming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Ask patient to name your watch and pen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Abnormal:  Patient slurs words, says the wrong words, or is unable to speak 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3281127049"/>
                  </a:ext>
                </a:extLst>
              </a:tr>
              <a:tr h="4852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Repetition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Ask patient to repeat “They heard him speak on the radio last night” after you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Abnormal: Patient slurs words, says the wrong words, or is unable to speak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☐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643" marR="77643" marT="0" marB="0"/>
                </a:tc>
                <a:extLst>
                  <a:ext uri="{0D108BD9-81ED-4DB2-BD59-A6C34878D82A}">
                    <a16:rowId xmlns:a16="http://schemas.microsoft.com/office/drawing/2014/main" val="2422987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9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92"/>
    </mc:Choice>
    <mc:Fallback xmlns="">
      <p:transition spd="slow" advTm="20092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2556</Words>
  <Application>Microsoft Office PowerPoint</Application>
  <PresentationFormat>Widescreen</PresentationFormat>
  <Paragraphs>387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Toby Gropen</dc:creator>
  <cp:lastModifiedBy>System Coordinator</cp:lastModifiedBy>
  <cp:revision>16</cp:revision>
  <dcterms:created xsi:type="dcterms:W3CDTF">2019-11-12T19:09:40Z</dcterms:created>
  <dcterms:modified xsi:type="dcterms:W3CDTF">2021-02-04T18:34:29Z</dcterms:modified>
</cp:coreProperties>
</file>