
<file path=[Content_Types].xml><?xml version="1.0" encoding="utf-8"?>
<Types xmlns="http://schemas.openxmlformats.org/package/2006/content-types">
  <Default Extension="1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60" r:id="rId4"/>
    <p:sldId id="267" r:id="rId5"/>
    <p:sldId id="266" r:id="rId6"/>
    <p:sldId id="264" r:id="rId7"/>
    <p:sldId id="259" r:id="rId8"/>
    <p:sldId id="261" r:id="rId9"/>
    <p:sldId id="258" r:id="rId10"/>
    <p:sldId id="619" r:id="rId11"/>
    <p:sldId id="268" r:id="rId12"/>
    <p:sldId id="265" r:id="rId13"/>
    <p:sldId id="262" r:id="rId14"/>
    <p:sldId id="6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9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191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99B3F-6265-4E68-BEA4-4BBE5871528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1BFB-A290-4D92-A25A-D8D64E2D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9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Hi everybody I’m_____________ from ZOLL, and I’m here to show you the new ZOLL AED 3 Monitor/Defibrillator. The </a:t>
            </a:r>
            <a:r>
              <a:rPr lang="en-US" dirty="0"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AED </a:t>
            </a:r>
            <a:r>
              <a:rPr lang="en-US" sz="1200" kern="1200" dirty="0">
                <a:solidFill>
                  <a:schemeClr val="tx1"/>
                </a:solidFill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is extremely small, extremely light and extremely powerful in every dimension. And it has unequalled data capture,</a:t>
            </a:r>
            <a:r>
              <a:rPr lang="en-US" sz="1200" kern="1200" baseline="0" dirty="0">
                <a:solidFill>
                  <a:schemeClr val="tx1"/>
                </a:solidFill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transmission and access capabilities. It’s everything you could ever need or want in an </a:t>
            </a:r>
            <a:r>
              <a:rPr lang="en-US" dirty="0"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AED </a:t>
            </a:r>
            <a:r>
              <a:rPr lang="en-US" sz="1200" kern="1200" dirty="0">
                <a:solidFill>
                  <a:schemeClr val="tx1"/>
                </a:solidFill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defibrillator…without compromise.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 dirty="0">
              <a:solidFill>
                <a:schemeClr val="tx1"/>
              </a:solidFill>
              <a:latin typeface="Arial" pitchFamily="-10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>
                <a:latin typeface="Arial" charset="0"/>
              </a:rPr>
              <a:t>Action: </a:t>
            </a:r>
            <a:r>
              <a:rPr lang="en-US" sz="1200" b="0" i="1" kern="1200" dirty="0">
                <a:solidFill>
                  <a:schemeClr val="tx1"/>
                </a:solidFill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Hold</a:t>
            </a:r>
            <a:r>
              <a:rPr lang="en-US" sz="1200" b="0" i="1" kern="1200" baseline="0" dirty="0">
                <a:solidFill>
                  <a:schemeClr val="tx1"/>
                </a:solidFill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latin typeface="Arial" pitchFamily="-108" charset="0"/>
                <a:ea typeface="MS PGothic" pitchFamily="34" charset="-128"/>
                <a:cs typeface="ＭＳ Ｐゴシック" pitchFamily="-108" charset="-128"/>
              </a:rPr>
              <a:t>AED 3 and Turn on and off</a:t>
            </a:r>
            <a:endParaRPr lang="en-US" sz="1200" b="0" i="1" dirty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F31A9-0F7D-4129-BE86-1266703D6DB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X Series In-Service Training</a:t>
            </a:r>
          </a:p>
        </p:txBody>
      </p:sp>
    </p:spTree>
    <p:extLst>
      <p:ext uri="{BB962C8B-B14F-4D97-AF65-F5344CB8AC3E}">
        <p14:creationId xmlns:p14="http://schemas.microsoft.com/office/powerpoint/2010/main" val="1727119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Checklist for AED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4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ADMINistrator</a:t>
            </a:r>
            <a:r>
              <a:rPr lang="en-US" dirty="0"/>
              <a:t> SET 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to the State of Alabama and particularly John Blue and his staff for making this possible.</a:t>
            </a:r>
          </a:p>
          <a:p>
            <a:r>
              <a:rPr lang="en-US" dirty="0"/>
              <a:t>Thanks, also to GORESCUE for their commitment in this implantation and deployment of the AEDs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 SHEET LINK – touch AED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AED BLS Video LINK Touch AED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4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Demo CPR with AED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Hey, you ok?</a:t>
            </a:r>
          </a:p>
          <a:p>
            <a:pPr algn="ctr"/>
            <a:r>
              <a:rPr lang="en-US" dirty="0"/>
              <a:t>Assess unresponsive, not breathing, no pulse/ signs of life</a:t>
            </a:r>
          </a:p>
          <a:p>
            <a:pPr algn="ctr"/>
            <a:r>
              <a:rPr lang="en-US" dirty="0"/>
              <a:t>Someone call 911</a:t>
            </a:r>
          </a:p>
          <a:p>
            <a:pPr algn="ctr"/>
            <a:r>
              <a:rPr lang="en-US" dirty="0"/>
              <a:t>Someone get AED</a:t>
            </a:r>
          </a:p>
          <a:p>
            <a:pPr algn="ctr"/>
            <a:r>
              <a:rPr lang="en-US" dirty="0"/>
              <a:t>Remove Shirt</a:t>
            </a:r>
          </a:p>
          <a:p>
            <a:pPr algn="ctr"/>
            <a:r>
              <a:rPr lang="en-US" dirty="0"/>
              <a:t>Begin CPR</a:t>
            </a:r>
          </a:p>
          <a:p>
            <a:pPr algn="ctr"/>
            <a:r>
              <a:rPr lang="en-US" dirty="0"/>
              <a:t>Turn on AED and follow prompts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2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PADS</a:t>
            </a:r>
          </a:p>
          <a:p>
            <a:endParaRPr lang="en-US" dirty="0"/>
          </a:p>
          <a:p>
            <a:r>
              <a:rPr lang="en-US" dirty="0"/>
              <a:t>IF EMS present- discuss STATPADZ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Transfer of report to </a:t>
            </a:r>
            <a:r>
              <a:rPr lang="en-US" dirty="0" err="1"/>
              <a:t>rescuenet</a:t>
            </a:r>
            <a:r>
              <a:rPr lang="en-US" dirty="0"/>
              <a:t> by </a:t>
            </a:r>
            <a:r>
              <a:rPr lang="en-US" dirty="0" err="1"/>
              <a:t>wifi</a:t>
            </a:r>
            <a:r>
              <a:rPr lang="en-US" dirty="0"/>
              <a:t> or </a:t>
            </a:r>
            <a:r>
              <a:rPr lang="en-US" dirty="0" err="1"/>
              <a:t>usb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rescuenet</a:t>
            </a:r>
            <a:r>
              <a:rPr lang="en-US" dirty="0"/>
              <a:t>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1BFB-A290-4D92-A25A-D8D64E2D8E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6A25-52D3-E0C7-43F7-9F93B720A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B1B53-C734-B135-FD07-23466E91A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3107B-F9B4-581B-B4F8-3E640A12D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FA584-A4A1-6CE2-E08C-2001AE9A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093EE-9DC0-E79D-EF5F-880EF274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46F2053-50C0-77FA-FBE3-9426CD3DC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818" y="221581"/>
            <a:ext cx="1824087" cy="5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86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2FE2-5499-2F04-CB78-DE890553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BC210-1D8F-C2C9-141D-80B0C1249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59683-B1E6-4649-5FAA-7D72B3E4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4EE46-0D84-5BA0-1E9C-0E7A0D0B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FB577-216D-E0B0-6494-35800861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1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E6C51-ED2A-7764-0E0D-E55CCFC25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A112E9-6CE4-8067-79B4-38595AB6F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5F4A8-F33D-41BB-5C9C-53D45DA8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10FA-922D-0342-12FC-FC20AC9F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E543-805F-1C7E-4DFE-25454268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8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ChangeArrowheads="1"/>
          </p:cNvSpPr>
          <p:nvPr userDrawn="1"/>
        </p:nvSpPr>
        <p:spPr bwMode="auto">
          <a:xfrm>
            <a:off x="5080000" y="1371600"/>
            <a:ext cx="2540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pitchFamily="-65" charset="-128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845551" y="1104901"/>
            <a:ext cx="3172883" cy="525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5603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3CD5-F6FE-0D38-CD7E-BEC3A03C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8D6FF-C5B2-B64E-7BAF-49642783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6521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130F-DA62-330E-B5A4-FC124FED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3D0A6-188B-D730-C53D-BB17A60F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18BA-EF18-A9C5-B9DD-72DFCE739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5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12DA1-E734-1A50-41F4-4E27DBD2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A644D-FBB3-76C5-2789-0635B2230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D1BD4-16C6-5AC0-1958-6B337414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7EC46-B9B4-30C7-F8D6-D1F1AC89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07EE2-08D9-F095-4D3B-EF945FF1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9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D629-3C9B-F348-FB41-445D1F21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B4D2-3BE3-DDF5-FD71-0B2A388A7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24F87-87EA-5A9D-9D87-21CB9B4DC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741A0-2D24-7DA0-1223-C3B347C0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5CD56-E487-ACE2-C31E-028145EE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C08EE-2F4C-4732-E8F1-516881EB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0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FD03A-AA14-F0E1-BFF9-50EB6E27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A8437-9B1E-E10D-175A-A4F1AFBA7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CC29E-6B99-EF82-C203-1DA751362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473E0-4F7B-4410-82E3-BF52B8B20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53B11-11C2-A859-4E51-F31EC2921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E9E542-477D-AB87-0A82-26C4341C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F041B9-4B04-47EB-9AD4-3CFF4750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FF2F7E-D493-F21E-69CC-545DA0C4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35A4-5D44-ADA1-B4C2-AC588BDF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5537B-6B8A-0452-05CA-A7124A1A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09421-4928-CCB2-31D3-341ECA7B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5388-A27A-32D7-8DDC-A94ADAE6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D37AF-4CE4-BA9D-29D7-2CB3266CB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AE2260-2050-D783-E5E6-8B137D863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E035-3BAA-803E-0BC8-0A3A10476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782B-2ECD-B1AD-939E-E67799D5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4D102-E926-9F8A-F01E-E8F142462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2B012-8B7E-5FE3-423D-33946D9CB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C082E-01B4-913D-A33E-E8F2D9CC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1B787-5350-9458-527F-A074BF32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E8592-9268-1594-EE0E-8FF9EA8F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B3D38-36A0-1657-D436-7B20FF6E1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F2FDC4-C61D-EB84-1619-263C811B0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D686F-649E-C459-7661-E67F15202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F7292-20B5-8EBF-92D1-2B286857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5F9B2-0ACB-478C-E287-9CBD84A8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EC580-F7AB-A221-DD75-CC5221EE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6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A842C-51A0-954F-688D-8D175C193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F7C7E-8D52-B617-C148-BC04AA5A6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5A6E2-AB05-BB26-EFD9-A506176DD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5C8E-CA4E-4F44-A961-9ABFCA36E154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3A483-4931-72D6-7751-95531406F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360FB-2DA5-60D5-0F5B-EF96EA541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39B9-BC8F-4E90-A899-AF4959307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e5oZlF2cp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youtu.be/Ke5oZlF2cpI?si=xofEyfXOEn4G2y49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5.png"/><Relationship Id="rId2" Type="http://schemas.openxmlformats.org/officeDocument/2006/relationships/hyperlink" Target="https://app.plustrac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11" Type="http://schemas.openxmlformats.org/officeDocument/2006/relationships/hyperlink" Target="file:///C:\Users\ktalk\Desktop\aed%20file\aed3%20admin%20manual.pdf" TargetMode="External"/><Relationship Id="rId5" Type="http://schemas.openxmlformats.org/officeDocument/2006/relationships/image" Target="../media/image2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2018_Alabama_gubernatorial_election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talk\Desktop\aed%20file\PS_US_01_MCNIP22010555AHA_AED3_Spec_Sheet_02082022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ll.com/products/aeds/aeds-for-public-access/zoll-aed-3-for-public-access/step-by-step-dem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youtu.be/7inIN1HOXWA?si=oLYhqxyCl4V8iLg8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youtu.be/yFuQZmtm9oA?si=Ic-Gyz7ekBtKx7E1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hare.vidyard.com/watch/2Zi5eSu2Zp3w2NqTEzsKrq?" TargetMode="External"/><Relationship Id="rId5" Type="http://schemas.openxmlformats.org/officeDocument/2006/relationships/hyperlink" Target="https://www.rawpixel.com/image/107108/premium-photo-image-cpr-demonstration-seminar" TargetMode="External"/><Relationship Id="rId4" Type="http://schemas.openxmlformats.org/officeDocument/2006/relationships/image" Target="../media/image11.1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ll.com/medical-products/automated-external-defibrillators/aed-3/accessories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emergency-live.com/no/it/ambulanze/defibrillatori-il-19-luglio-scatta-lobbligo-come-fare-per-mettersi-in-regola-lesempio-della-regione-Lombardia/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file:///C:\Users\ktalk\Desktop\aed%20file\aed3%20admin%20manual.pdf" TargetMode="External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8F_HaF-iSR4?si=fpudDzAh9CWn4Uj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talk\Desktop\aed%20file\20240124030911_AX23L240501.zo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1599" b="16851"/>
          <a:stretch>
            <a:fillRect/>
          </a:stretch>
        </p:blipFill>
        <p:spPr bwMode="auto">
          <a:xfrm>
            <a:off x="4618315" y="2450450"/>
            <a:ext cx="4603022" cy="281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6664" y="-70339"/>
            <a:ext cx="9237784" cy="692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4358640" y="5622476"/>
            <a:ext cx="82296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487C9"/>
                </a:solidFill>
                <a:latin typeface="Century Gothic Bold" charset="0"/>
                <a:ea typeface="MS PGothic" panose="020B0600070205080204" pitchFamily="34" charset="-128"/>
                <a:cs typeface="Geneva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87C9"/>
                </a:solidFill>
                <a:latin typeface="Tw Cen MT" panose="020B0602020104020603" pitchFamily="34" charset="0"/>
                <a:ea typeface="MS PGothic" panose="020B0600070205080204" pitchFamily="34" charset="-128"/>
                <a:cs typeface="Geneva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87C9"/>
                </a:solidFill>
                <a:latin typeface="Tw Cen MT" panose="020B0602020104020603" pitchFamily="34" charset="0"/>
                <a:ea typeface="MS PGothic" panose="020B0600070205080204" pitchFamily="34" charset="-128"/>
                <a:cs typeface="Geneva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87C9"/>
                </a:solidFill>
                <a:latin typeface="Tw Cen MT" panose="020B0602020104020603" pitchFamily="34" charset="0"/>
                <a:ea typeface="MS PGothic" panose="020B0600070205080204" pitchFamily="34" charset="-128"/>
                <a:cs typeface="Geneva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87C9"/>
                </a:solidFill>
                <a:latin typeface="Tw Cen MT" panose="020B0602020104020603" pitchFamily="34" charset="0"/>
                <a:ea typeface="MS PGothic" panose="020B0600070205080204" pitchFamily="34" charset="-128"/>
                <a:cs typeface="Geneva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87C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87C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87C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87C9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kern="0" dirty="0">
                <a:latin typeface="Century Gothic" panose="020B0502020202020204" pitchFamily="34" charset="0"/>
                <a:cs typeface="Geneva" charset="0"/>
              </a:rPr>
              <a:t>AED 3 </a:t>
            </a:r>
            <a:r>
              <a:rPr lang="en-US" altLang="en-US" kern="0" dirty="0">
                <a:latin typeface="Century Gothic" panose="020B0502020202020204" pitchFamily="34" charset="0"/>
                <a:cs typeface="Geneva" charset="0"/>
              </a:rPr>
              <a:t> In-</a:t>
            </a:r>
            <a:r>
              <a:rPr lang="en-US" altLang="en-US" sz="3200" kern="0" dirty="0">
                <a:latin typeface="Century Gothic" panose="020B0502020202020204" pitchFamily="34" charset="0"/>
                <a:cs typeface="Geneva" charset="0"/>
              </a:rPr>
              <a:t>Service Training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375742" y="1210767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487C9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w Cen MT" pitchFamily="34" charset="0"/>
                <a:ea typeface="MS PGothic" pitchFamily="34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lr>
                <a:srgbClr val="0487C9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w Cen MT" pitchFamily="34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lr>
                <a:srgbClr val="0487C9"/>
              </a:buClr>
              <a:buChar char="•"/>
              <a:defRPr sz="2400">
                <a:solidFill>
                  <a:schemeClr val="tx1"/>
                </a:solidFill>
                <a:latin typeface="Tw Cen MT" pitchFamily="34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lr>
                <a:srgbClr val="0487C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lr>
                <a:srgbClr val="0487C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w Cen MT" pitchFamily="34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487C9"/>
                </a:solidFill>
                <a:latin typeface="Century Gothic" panose="020B0502020202020204" pitchFamily="34" charset="0"/>
              </a:rPr>
              <a:t>EMS Clinical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0487C9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487C9"/>
                </a:solidFill>
                <a:latin typeface="Century Gothic" panose="020B0502020202020204" pitchFamily="34" charset="0"/>
              </a:rPr>
              <a:t>Deployment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487C9"/>
                </a:solidFill>
                <a:latin typeface="Century Gothic" panose="020B0502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0487C9"/>
                </a:solidFill>
                <a:latin typeface="Century Gothic" panose="020B0502020202020204" pitchFamily="34" charset="0"/>
              </a:rPr>
              <a:t>Services</a:t>
            </a:r>
          </a:p>
        </p:txBody>
      </p:sp>
      <p:pic>
        <p:nvPicPr>
          <p:cNvPr id="3" name="Picture 2" descr="Close-up of a defibrillator&#10;&#10;Description automatically generated">
            <a:extLst>
              <a:ext uri="{FF2B5EF4-FFF2-40B4-BE49-F238E27FC236}">
                <a16:creationId xmlns:a16="http://schemas.microsoft.com/office/drawing/2014/main" id="{BEAD7747-C33B-B2F8-555A-32781AB45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82" y="2355976"/>
            <a:ext cx="1432560" cy="792480"/>
          </a:xfrm>
          <a:prstGeom prst="rect">
            <a:avLst/>
          </a:prstGeom>
        </p:spPr>
      </p:pic>
      <p:pic>
        <p:nvPicPr>
          <p:cNvPr id="9" name="Picture 8" descr="A close-up of a defibrillator&#10;&#10;Description automatically generated">
            <a:extLst>
              <a:ext uri="{FF2B5EF4-FFF2-40B4-BE49-F238E27FC236}">
                <a16:creationId xmlns:a16="http://schemas.microsoft.com/office/drawing/2014/main" id="{F6DA74C5-D236-3A79-4476-2FAD7054A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4227674"/>
            <a:ext cx="3060977" cy="2285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6C7122-F027-19BC-6825-FD3E25228568}"/>
              </a:ext>
            </a:extLst>
          </p:cNvPr>
          <p:cNvSpPr txBox="1"/>
          <p:nvPr/>
        </p:nvSpPr>
        <p:spPr>
          <a:xfrm>
            <a:off x="426881" y="2713825"/>
            <a:ext cx="629689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Katie Talk NRP</a:t>
            </a:r>
            <a:br>
              <a:rPr lang="en-US" dirty="0"/>
            </a:br>
            <a:r>
              <a:rPr lang="en-US" sz="2400" dirty="0"/>
              <a:t>ktalk@zoll.com</a:t>
            </a:r>
          </a:p>
        </p:txBody>
      </p:sp>
    </p:spTree>
    <p:extLst>
      <p:ext uri="{BB962C8B-B14F-4D97-AF65-F5344CB8AC3E}">
        <p14:creationId xmlns:p14="http://schemas.microsoft.com/office/powerpoint/2010/main" val="453917627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F9016-C0F8-E1D4-877E-16B91786B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36F87-8F49-C7A5-6009-902B583481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close-up of a medical form&#10;&#10;Description automatically generated">
            <a:extLst>
              <a:ext uri="{FF2B5EF4-FFF2-40B4-BE49-F238E27FC236}">
                <a16:creationId xmlns:a16="http://schemas.microsoft.com/office/drawing/2014/main" id="{977F35C8-BE25-500D-6C8E-784F849D1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07" y="720436"/>
            <a:ext cx="3997637" cy="5683233"/>
          </a:xfrm>
          <a:prstGeom prst="rect">
            <a:avLst/>
          </a:prstGeom>
        </p:spPr>
      </p:pic>
      <p:pic>
        <p:nvPicPr>
          <p:cNvPr id="7" name="Picture 6" descr="A screenshot of a medical checklist&#10;&#10;Description automatically generated">
            <a:extLst>
              <a:ext uri="{FF2B5EF4-FFF2-40B4-BE49-F238E27FC236}">
                <a16:creationId xmlns:a16="http://schemas.microsoft.com/office/drawing/2014/main" id="{6C3EAB14-0BBC-E69D-B97F-407BEDECE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87" y="720435"/>
            <a:ext cx="4257068" cy="559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0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3FF3-27B3-29E8-60B4-2B9B48232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6426" y="5521037"/>
            <a:ext cx="8465573" cy="23876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 ADMINISTRATORS SET UP</a:t>
            </a:r>
            <a:b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Configuration of AED / INPUTTING DEPARTMENT INFO and configuring multiple AEDs</a:t>
            </a:r>
            <a:b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RESCUENET SETUP FOR EACH DEPARTMENT</a:t>
            </a:r>
            <a:b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Configuration for  AED 3 archive transfer </a:t>
            </a: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2401230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159047</a:t>
            </a:r>
            <a:b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password 123456</a:t>
            </a:r>
            <a:b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Self test Sunday 2 am</a:t>
            </a:r>
            <a:b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Name device</a:t>
            </a: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6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wifi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will be specific to each department</a:t>
            </a:r>
            <a:br>
              <a:rPr lang="en-US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CE8902-1DE3-F9F9-046C-A64084B02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108" y="1634693"/>
            <a:ext cx="4391891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</a:t>
            </a:r>
          </a:p>
        </p:txBody>
      </p:sp>
      <p:pic>
        <p:nvPicPr>
          <p:cNvPr id="4" name="Picture 3" descr="A close-up of a defibrillato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D9F56D74-7F05-5119-D639-51DB5201C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3" y="2359742"/>
            <a:ext cx="3910503" cy="29201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BC6B9-2F7A-B638-CC9D-E1C247396447}"/>
              </a:ext>
            </a:extLst>
          </p:cNvPr>
          <p:cNvSpPr/>
          <p:nvPr/>
        </p:nvSpPr>
        <p:spPr>
          <a:xfrm>
            <a:off x="313553" y="1116412"/>
            <a:ext cx="3547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AED 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ADMIN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59BFE-8712-6D0E-2114-D10DAC872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0775" y="5152737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5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F3F0-778A-B96D-A849-E0C9A50B3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CE72D-DE56-3E54-1961-00E546FBB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0533" y="169632"/>
            <a:ext cx="9144000" cy="1655762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Plustrac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     https://app.plustrac.com/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4ACE3-DE0D-3D3E-4823-9329028B1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122363"/>
            <a:ext cx="2154995" cy="2192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434CEA-0B1F-38EE-760A-9B12BCA5C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274" y="1179684"/>
            <a:ext cx="2047448" cy="2034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ACF52C-E1E1-A656-3C0A-47DB68020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153" y="1179684"/>
            <a:ext cx="2047448" cy="2034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53026-23BE-2F00-2192-7A0F3F7EF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036" y="1306902"/>
            <a:ext cx="2153689" cy="19490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871A9E-1AC1-3E9E-F999-A0BB0E52E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985" y="3463955"/>
            <a:ext cx="69448" cy="46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5BFEC-7512-0833-3B0C-4C763E9EAA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05" y="4178450"/>
            <a:ext cx="2278985" cy="1898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E78534-9F18-A925-EC99-6235CE2E0E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9392" y="3971175"/>
            <a:ext cx="2021886" cy="19436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D2B3BE-F601-E2EC-F5CB-451305940B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0722" y="3788875"/>
            <a:ext cx="1571811" cy="212595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3143565-AEFA-BCB9-80F5-CD7047EE64DA}"/>
              </a:ext>
            </a:extLst>
          </p:cNvPr>
          <p:cNvSpPr/>
          <p:nvPr/>
        </p:nvSpPr>
        <p:spPr>
          <a:xfrm>
            <a:off x="7431977" y="4103045"/>
            <a:ext cx="29025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ADMIN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MANUAL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PG 65</a:t>
            </a:r>
          </a:p>
        </p:txBody>
      </p:sp>
      <p:pic>
        <p:nvPicPr>
          <p:cNvPr id="21" name="Picture 20" descr="A close-up of a defibrillator&#10;&#10;Description automatically generated">
            <a:hlinkClick r:id="rId11" action="ppaction://hlinkfile"/>
            <a:extLst>
              <a:ext uri="{FF2B5EF4-FFF2-40B4-BE49-F238E27FC236}">
                <a16:creationId xmlns:a16="http://schemas.microsoft.com/office/drawing/2014/main" id="{8DD7A31C-61F2-065F-34C3-D0FDBB3C14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65" y="3602039"/>
            <a:ext cx="2154996" cy="16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5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8466-C2AE-7D9D-C80A-6603A6A1B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1C8B9-51E3-99A9-70E0-62F91DB06B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AFF9E1-3373-FCEC-DE87-7F095C327D6D}"/>
              </a:ext>
            </a:extLst>
          </p:cNvPr>
          <p:cNvSpPr/>
          <p:nvPr/>
        </p:nvSpPr>
        <p:spPr>
          <a:xfrm>
            <a:off x="2809383" y="3811250"/>
            <a:ext cx="71435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00862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4436" y="1100331"/>
            <a:ext cx="77094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EMS CLINICAL DEPLOYMENT TEAM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1557" y="405779"/>
            <a:ext cx="1824087" cy="5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5" y="4715782"/>
            <a:ext cx="1456883" cy="1615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3708" y="1790718"/>
            <a:ext cx="75709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Thank you for attending today’s training.</a:t>
            </a:r>
          </a:p>
          <a:p>
            <a:pPr algn="ctr"/>
            <a:r>
              <a:rPr lang="en-US" sz="2500" dirty="0"/>
              <a:t>Please take a moment to fill out our survey</a:t>
            </a:r>
            <a:r>
              <a:rPr lang="en-US" sz="2500" b="1" dirty="0"/>
              <a:t>:</a:t>
            </a:r>
          </a:p>
          <a:p>
            <a:pPr algn="ctr"/>
            <a:r>
              <a:rPr lang="en-US" sz="3000" b="1" dirty="0"/>
              <a:t>zollcdssurvey.com</a:t>
            </a:r>
          </a:p>
          <a:p>
            <a:pPr algn="ctr"/>
            <a:endParaRPr lang="en-US" sz="1600" b="1" dirty="0"/>
          </a:p>
          <a:p>
            <a:pPr algn="ctr"/>
            <a:r>
              <a:rPr lang="en-US" sz="4000" b="1" dirty="0"/>
              <a:t>Katie Talk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31572" y="6082889"/>
            <a:ext cx="226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ktalk@zoll.com</a:t>
            </a:r>
          </a:p>
        </p:txBody>
      </p:sp>
    </p:spTree>
    <p:extLst>
      <p:ext uri="{BB962C8B-B14F-4D97-AF65-F5344CB8AC3E}">
        <p14:creationId xmlns:p14="http://schemas.microsoft.com/office/powerpoint/2010/main" val="62772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9AA5-BDDF-6CDA-C0DE-49660B90F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91" y="4493202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20051-73BF-559B-234C-D5AABEB82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345" y="4332059"/>
            <a:ext cx="2993776" cy="1655762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AED 3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department should bring AED  with battery and pads and a USB drive.</a:t>
            </a:r>
            <a:endParaRPr lang="en-US" dirty="0"/>
          </a:p>
        </p:txBody>
      </p:sp>
      <p:pic>
        <p:nvPicPr>
          <p:cNvPr id="5" name="Picture 4" descr="A close-up of a defibrillator&#10;&#10;Description automatically generated">
            <a:extLst>
              <a:ext uri="{FF2B5EF4-FFF2-40B4-BE49-F238E27FC236}">
                <a16:creationId xmlns:a16="http://schemas.microsoft.com/office/drawing/2014/main" id="{1CBD1058-B84D-FF45-4170-49823586E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6" y="796672"/>
            <a:ext cx="8126120" cy="2780939"/>
          </a:xfrm>
          <a:prstGeom prst="rect">
            <a:avLst/>
          </a:prstGeom>
        </p:spPr>
      </p:pic>
      <p:pic>
        <p:nvPicPr>
          <p:cNvPr id="7" name="Picture 6" descr="A colorful map in a circle&#10;&#10;Description automatically generated">
            <a:extLst>
              <a:ext uri="{FF2B5EF4-FFF2-40B4-BE49-F238E27FC236}">
                <a16:creationId xmlns:a16="http://schemas.microsoft.com/office/drawing/2014/main" id="{ECF3BE03-03A7-E3A8-8154-5C300DB51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65177" y="309995"/>
            <a:ext cx="2857500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069AC-04A3-4944-9291-400645A8D659}"/>
              </a:ext>
            </a:extLst>
          </p:cNvPr>
          <p:cNvSpPr txBox="1"/>
          <p:nvPr/>
        </p:nvSpPr>
        <p:spPr>
          <a:xfrm>
            <a:off x="8865177" y="3167495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n.wikipedia.org/wiki/2018_Alabama_gubernatorial_elec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6AB9-3705-512C-CC9D-9A219108DE38}"/>
              </a:ext>
            </a:extLst>
          </p:cNvPr>
          <p:cNvSpPr txBox="1"/>
          <p:nvPr/>
        </p:nvSpPr>
        <p:spPr>
          <a:xfrm>
            <a:off x="481445" y="5417371"/>
            <a:ext cx="2566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/>
            <a:r>
              <a:rPr lang="en-US" b="1" i="0">
                <a:effectLst/>
                <a:latin typeface="-apple-system"/>
              </a:rPr>
              <a:t>John Blue</a:t>
            </a:r>
          </a:p>
          <a:p>
            <a:pPr algn="l" fontAlgn="auto"/>
            <a:r>
              <a:rPr lang="en-US" b="1" i="0">
                <a:effectLst/>
                <a:latin typeface="-apple-system"/>
              </a:rPr>
              <a:t>President </a:t>
            </a:r>
            <a:r>
              <a:rPr lang="en-US" b="1" i="0" dirty="0">
                <a:effectLst/>
                <a:latin typeface="-apple-system"/>
              </a:rPr>
              <a:t>&amp; CEO</a:t>
            </a:r>
          </a:p>
          <a:p>
            <a:pPr algn="l" fontAlgn="auto"/>
            <a:r>
              <a:rPr lang="en-US" b="1" i="0" dirty="0">
                <a:effectLst/>
                <a:latin typeface="-apple-system"/>
              </a:rPr>
              <a:t>EAST ALABAMA EMS, INC</a:t>
            </a:r>
          </a:p>
        </p:txBody>
      </p:sp>
      <p:pic>
        <p:nvPicPr>
          <p:cNvPr id="1026" name="Picture 2" descr="GoRescue Brands, Inc. | a family of lifesaving brands">
            <a:extLst>
              <a:ext uri="{FF2B5EF4-FFF2-40B4-BE49-F238E27FC236}">
                <a16:creationId xmlns:a16="http://schemas.microsoft.com/office/drawing/2014/main" id="{C567349C-BF87-4113-986C-3BDA4752D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43" y="4259091"/>
            <a:ext cx="412432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7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E263-D961-6F71-B04C-8CBA4C64C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0546" y="4470400"/>
            <a:ext cx="3851564" cy="23876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Tap </a:t>
            </a:r>
            <a:r>
              <a:rPr lang="en-US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AED 3</a:t>
            </a:r>
            <a:br>
              <a:rPr lang="en-US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</a:t>
            </a:r>
            <a:br>
              <a:rPr lang="en-US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 Sheet</a:t>
            </a:r>
            <a:br>
              <a:rPr lang="en-US" sz="1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300" dirty="0"/>
          </a:p>
        </p:txBody>
      </p:sp>
      <p:pic>
        <p:nvPicPr>
          <p:cNvPr id="4" name="Picture 3" descr="A close-up of a defibrillator&#10;&#10;Description automatically generated">
            <a:hlinkClick r:id="rId3" action="ppaction://hlinkfile"/>
            <a:extLst>
              <a:ext uri="{FF2B5EF4-FFF2-40B4-BE49-F238E27FC236}">
                <a16:creationId xmlns:a16="http://schemas.microsoft.com/office/drawing/2014/main" id="{E12AD00F-BA42-7084-3F94-B0DCF983E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1" y="1630018"/>
            <a:ext cx="5560552" cy="4152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3E6EAE-8D7E-DADD-8FE8-6F5A170BF81F}"/>
              </a:ext>
            </a:extLst>
          </p:cNvPr>
          <p:cNvSpPr txBox="1"/>
          <p:nvPr/>
        </p:nvSpPr>
        <p:spPr>
          <a:xfrm>
            <a:off x="4315932" y="330235"/>
            <a:ext cx="697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https://www.zoll.com/medical-markets/public-safety/literature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25BD232-87A6-61BE-0825-83E9848EC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37" y="1766955"/>
            <a:ext cx="5467172" cy="29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3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D21C-8C6F-7FDD-DE0F-22619A55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264D-C54E-1296-66F7-6862783A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Press the On/Off button to turn on the defibrillator and follow the voice prompts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Place defibrillation pads on the patient (follow the defibrillator’s voice prompts)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Shock patient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CPR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CPR</a:t>
            </a: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feedback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Show AED “No shock advised” guidance</a:t>
            </a:r>
            <a:endParaRPr lang="en-US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Turn off AED</a:t>
            </a:r>
            <a:endParaRPr lang="en-US" i="1" dirty="0"/>
          </a:p>
        </p:txBody>
      </p:sp>
      <p:pic>
        <p:nvPicPr>
          <p:cNvPr id="4" name="Picture 3" descr="A close-up of a defibrillato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4A3628F-D894-9DA0-4BF4-D6F3BB2A6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90" y="140706"/>
            <a:ext cx="2937163" cy="21933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29DBB5-AA87-EC55-DFB5-415F88C72C7A}"/>
              </a:ext>
            </a:extLst>
          </p:cNvPr>
          <p:cNvSpPr/>
          <p:nvPr/>
        </p:nvSpPr>
        <p:spPr>
          <a:xfrm>
            <a:off x="5406548" y="713680"/>
            <a:ext cx="1378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5"/>
              </a:rPr>
              <a:t>AED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D4ACB-1CEB-EE8E-1265-F933CC79B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431" y="1009650"/>
            <a:ext cx="1765596" cy="176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A29F-E7A2-BB29-0373-7FCCC36F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6CE11-B297-AFFC-C96D-778CD0E76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34" y="3622560"/>
            <a:ext cx="10515600" cy="306918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(With battery removed) Demonstrate status window.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(Insert battery) Demonstrate status window and self test.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• Self test performed weekly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Make sure the defibrillation pads are always connected to the defibrillator and the battery is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installed.</a:t>
            </a:r>
            <a:b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i="1" dirty="0"/>
          </a:p>
        </p:txBody>
      </p:sp>
      <p:pic>
        <p:nvPicPr>
          <p:cNvPr id="5" name="Picture 4" descr="Close-up of a defibrillator&#10;&#10;Description automatically generated">
            <a:extLst>
              <a:ext uri="{FF2B5EF4-FFF2-40B4-BE49-F238E27FC236}">
                <a16:creationId xmlns:a16="http://schemas.microsoft.com/office/drawing/2014/main" id="{286AB255-00D3-F79F-3369-6E5D29D33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31" y="634885"/>
            <a:ext cx="3485603" cy="19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05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5BEC-B877-6E63-1535-674C990F5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2D225-351D-87F5-D6EC-BA36411BE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erson's hand on a dummy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71274B4-84BD-4DFA-D338-2087EA0C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60938" y="1076756"/>
            <a:ext cx="5170153" cy="3981018"/>
          </a:xfrm>
          <a:prstGeom prst="rect">
            <a:avLst/>
          </a:prstGeom>
        </p:spPr>
      </p:pic>
      <p:pic>
        <p:nvPicPr>
          <p:cNvPr id="7" name="Picture 6" descr="A close-up of a defibrillator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C7B3C567-EB3D-6BC0-E05D-58F0CC773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986" y="1211535"/>
            <a:ext cx="3293068" cy="2459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D03047-50B1-1639-8E99-DFD744ABD9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24" y="5057774"/>
            <a:ext cx="1647825" cy="1647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A4EF9A-F404-D29A-9DE3-2E257AE46F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3224" y="74684"/>
            <a:ext cx="13049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9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345E-806B-0672-A31E-0C07004D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142509"/>
            <a:ext cx="10834256" cy="2715491"/>
          </a:xfrm>
        </p:spPr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Show Adult and Pedi pads / Uni-</a:t>
            </a:r>
            <a:r>
              <a:rPr lang="en-US" sz="27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Padz</a:t>
            </a:r>
            <a:b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AED patient mode changes to Pediatric when using Uni-</a:t>
            </a:r>
            <a:r>
              <a:rPr lang="en-US" sz="27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Padz</a:t>
            </a:r>
            <a:b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7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856DF-B6AB-A188-4BFF-0503591D6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926" y="5392153"/>
            <a:ext cx="9144000" cy="1655762"/>
          </a:xfrm>
        </p:spPr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Pediatric pads should be used on children under 8 years old or children who weigh less than 55 pounds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 Adult pads can be used on children and people 8 years old or older or weigh more than 55 pounds.</a:t>
            </a:r>
            <a:endParaRPr lang="en-US" dirty="0"/>
          </a:p>
        </p:txBody>
      </p:sp>
      <p:pic>
        <p:nvPicPr>
          <p:cNvPr id="7" name="Picture 6" descr="A close-up of a defibrillato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27A2D2F0-8CE0-99E3-0F03-33564868F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91055" y="449695"/>
            <a:ext cx="4159474" cy="31196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366E0-A727-5138-0220-4034C9D7453B}"/>
              </a:ext>
            </a:extLst>
          </p:cNvPr>
          <p:cNvSpPr txBox="1"/>
          <p:nvPr/>
        </p:nvSpPr>
        <p:spPr>
          <a:xfrm>
            <a:off x="1288473" y="3790347"/>
            <a:ext cx="4433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emergency-live.com/no/it/ambulanze/defibrillatori-il-19-luglio-scatta-lobbligo-come-fare-per-mettersi-in-regola-lesempio-della-regione-Lombardi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050" name="Picture 2" descr="CPR Uni-padz">
            <a:extLst>
              <a:ext uri="{FF2B5EF4-FFF2-40B4-BE49-F238E27FC236}">
                <a16:creationId xmlns:a16="http://schemas.microsoft.com/office/drawing/2014/main" id="{E023602E-4B39-A263-AD17-47CE239FF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37" y="449695"/>
            <a:ext cx="3791436" cy="309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1EFE0E-2FB5-D2E1-CB3C-D7B6E0546364}"/>
              </a:ext>
            </a:extLst>
          </p:cNvPr>
          <p:cNvSpPr txBox="1"/>
          <p:nvPr/>
        </p:nvSpPr>
        <p:spPr>
          <a:xfrm>
            <a:off x="3293806" y="255639"/>
            <a:ext cx="25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ACCESSORY LINK</a:t>
            </a:r>
          </a:p>
        </p:txBody>
      </p:sp>
    </p:spTree>
    <p:extLst>
      <p:ext uri="{BB962C8B-B14F-4D97-AF65-F5344CB8AC3E}">
        <p14:creationId xmlns:p14="http://schemas.microsoft.com/office/powerpoint/2010/main" val="160849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C7B9-FBDD-C866-FD55-D0113D493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19201" y="525101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 data transfer: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Place AED in Management Mode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Select Device Configuration icon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 Export Files icon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Select “Clinical Archives (all)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Select Send (Wi-Fi) / USB 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Power unit off.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3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n-US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C0491-BD86-09C9-125E-E370FD01E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211" y="844983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close-up of a defibrillator&#10;&#10;Description automatically generated">
            <a:hlinkClick r:id="rId3" action="ppaction://hlinkfile"/>
            <a:extLst>
              <a:ext uri="{FF2B5EF4-FFF2-40B4-BE49-F238E27FC236}">
                <a16:creationId xmlns:a16="http://schemas.microsoft.com/office/drawing/2014/main" id="{FFB3CADF-6102-F69D-91EB-A67E5FDEF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9" y="674556"/>
            <a:ext cx="4931616" cy="3682700"/>
          </a:xfrm>
          <a:prstGeom prst="rect">
            <a:avLst/>
          </a:prstGeom>
        </p:spPr>
      </p:pic>
      <p:pic>
        <p:nvPicPr>
          <p:cNvPr id="7" name="35D9FCC9-8624-4608-BBCD-B3C67E7D5D81" descr="IMG_6487.jpg">
            <a:extLst>
              <a:ext uri="{FF2B5EF4-FFF2-40B4-BE49-F238E27FC236}">
                <a16:creationId xmlns:a16="http://schemas.microsoft.com/office/drawing/2014/main" id="{C468A74E-C27E-BF66-C032-66A7AA30A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5" y="914399"/>
            <a:ext cx="4832780" cy="261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F0F0809B-04CC-9A36-CE63-CDFD68BFCD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559" y="4836635"/>
            <a:ext cx="3148314" cy="1696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B2757D-F8EA-A4A1-1D16-2E6CABBA82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5074" y="4357256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8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ECE46-FF12-CBE1-210D-57C80569D9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5E041-B71E-BA4D-CA3B-6E215A725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891" y="490775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err="1"/>
              <a:t>RescueNet</a:t>
            </a:r>
            <a:r>
              <a:rPr lang="en-US" sz="4000" dirty="0"/>
              <a:t> Event Summary</a:t>
            </a:r>
          </a:p>
        </p:txBody>
      </p:sp>
      <p:pic>
        <p:nvPicPr>
          <p:cNvPr id="5" name="Picture 4" descr="A close-up of a defibrillator&#10;&#10;Description automatically generated">
            <a:hlinkClick r:id="rId3" action="ppaction://hlinkfile"/>
            <a:extLst>
              <a:ext uri="{FF2B5EF4-FFF2-40B4-BE49-F238E27FC236}">
                <a16:creationId xmlns:a16="http://schemas.microsoft.com/office/drawing/2014/main" id="{2859EDC0-E9DF-7D15-E206-64D54C03C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2" y="993884"/>
            <a:ext cx="11436640" cy="3913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BB6B65-6486-3FD1-6E30-2DFE6E8D7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7688" y="4926697"/>
            <a:ext cx="1725612" cy="172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631</Words>
  <Application>Microsoft Office PowerPoint</Application>
  <PresentationFormat>Widescreen</PresentationFormat>
  <Paragraphs>79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-apple-system</vt:lpstr>
      <vt:lpstr>Arial</vt:lpstr>
      <vt:lpstr>Calibri</vt:lpstr>
      <vt:lpstr>Calibri Light</vt:lpstr>
      <vt:lpstr>Century Gothic</vt:lpstr>
      <vt:lpstr>Google Sans</vt:lpstr>
      <vt:lpstr>Office Theme</vt:lpstr>
      <vt:lpstr>PowerPoint Presentation</vt:lpstr>
      <vt:lpstr>PowerPoint Presentation</vt:lpstr>
      <vt:lpstr>       Tap AED 3 for SPEC Sheet </vt:lpstr>
      <vt:lpstr>PowerPoint Presentation</vt:lpstr>
      <vt:lpstr>Demo</vt:lpstr>
      <vt:lpstr>PowerPoint Presentation</vt:lpstr>
      <vt:lpstr>   Show Adult and Pedi pads / Uni-Padz  AED patient mode changes to Pediatric when using Uni-Padz       </vt:lpstr>
      <vt:lpstr> * data transfer: Place AED in Management Mode  Select Device Configuration icon Select Export Files icon  Select “Clinical Archives (all)  Select Send (Wi-Fi) / USB  - Power unit off.   </vt:lpstr>
      <vt:lpstr>PowerPoint Presentation</vt:lpstr>
      <vt:lpstr>PowerPoint Presentation</vt:lpstr>
      <vt:lpstr>DISCUSS ADMINISTRATORS SET UP Configuration of AED / INPUTTING DEPARTMENT INFO and configuring multiple AEDs  RESCUENET SETUP FOR EACH DEPARTMENT  Configuration for  AED 3 archive transfer   2401230159047 password 123456  Self test Sunday 2 am Name device  wifi will be specific to each department  </vt:lpstr>
      <vt:lpstr>PowerPoint Presentation</vt:lpstr>
      <vt:lpstr>PowerPoint Presentation</vt:lpstr>
      <vt:lpstr>EMS CLINICAL DEPLOYMENT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Talk</dc:creator>
  <cp:lastModifiedBy>Kathryn Talk</cp:lastModifiedBy>
  <cp:revision>9</cp:revision>
  <dcterms:created xsi:type="dcterms:W3CDTF">2024-01-26T00:52:20Z</dcterms:created>
  <dcterms:modified xsi:type="dcterms:W3CDTF">2024-01-31T01:48:50Z</dcterms:modified>
</cp:coreProperties>
</file>